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8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9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374" r:id="rId2"/>
    <p:sldId id="353" r:id="rId3"/>
    <p:sldId id="358" r:id="rId4"/>
    <p:sldId id="377" r:id="rId5"/>
    <p:sldId id="375" r:id="rId6"/>
    <p:sldId id="343" r:id="rId7"/>
    <p:sldId id="373" r:id="rId8"/>
    <p:sldId id="345" r:id="rId9"/>
    <p:sldId id="344" r:id="rId10"/>
    <p:sldId id="346" r:id="rId11"/>
    <p:sldId id="397" r:id="rId12"/>
    <p:sldId id="398" r:id="rId13"/>
    <p:sldId id="399" r:id="rId14"/>
    <p:sldId id="400" r:id="rId15"/>
    <p:sldId id="347" r:id="rId16"/>
    <p:sldId id="378" r:id="rId17"/>
    <p:sldId id="257" r:id="rId18"/>
    <p:sldId id="403" r:id="rId19"/>
    <p:sldId id="260" r:id="rId20"/>
    <p:sldId id="263" r:id="rId21"/>
    <p:sldId id="262" r:id="rId22"/>
    <p:sldId id="318" r:id="rId23"/>
    <p:sldId id="258" r:id="rId24"/>
    <p:sldId id="259" r:id="rId25"/>
    <p:sldId id="401" r:id="rId26"/>
    <p:sldId id="266" r:id="rId27"/>
    <p:sldId id="308" r:id="rId28"/>
    <p:sldId id="402" r:id="rId29"/>
    <p:sldId id="404" r:id="rId30"/>
    <p:sldId id="407" r:id="rId31"/>
    <p:sldId id="408" r:id="rId32"/>
    <p:sldId id="409" r:id="rId33"/>
    <p:sldId id="410" r:id="rId34"/>
    <p:sldId id="411" r:id="rId35"/>
    <p:sldId id="320" r:id="rId36"/>
    <p:sldId id="322" r:id="rId37"/>
    <p:sldId id="284" r:id="rId38"/>
    <p:sldId id="331" r:id="rId39"/>
    <p:sldId id="385" r:id="rId40"/>
    <p:sldId id="388" r:id="rId41"/>
    <p:sldId id="387" r:id="rId42"/>
    <p:sldId id="405" r:id="rId43"/>
    <p:sldId id="273" r:id="rId44"/>
    <p:sldId id="380" r:id="rId45"/>
    <p:sldId id="275" r:id="rId46"/>
    <p:sldId id="277" r:id="rId47"/>
    <p:sldId id="390" r:id="rId48"/>
    <p:sldId id="391" r:id="rId49"/>
    <p:sldId id="392" r:id="rId50"/>
    <p:sldId id="327" r:id="rId51"/>
    <p:sldId id="394" r:id="rId52"/>
    <p:sldId id="381" r:id="rId53"/>
    <p:sldId id="384" r:id="rId54"/>
    <p:sldId id="366" r:id="rId55"/>
    <p:sldId id="396" r:id="rId56"/>
    <p:sldId id="282" r:id="rId57"/>
    <p:sldId id="337" r:id="rId58"/>
    <p:sldId id="288" r:id="rId59"/>
    <p:sldId id="369" r:id="rId60"/>
    <p:sldId id="341" r:id="rId61"/>
    <p:sldId id="413" r:id="rId62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F2907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003" y="-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ctr">
              <a:defRPr/>
            </a:pPr>
            <a:r>
              <a:rPr lang="ru-RU"/>
              <a:t>Численность населения,тыс. чел.</a:t>
            </a:r>
          </a:p>
        </c:rich>
      </c:tx>
      <c:layout>
        <c:manualLayout>
          <c:xMode val="edge"/>
          <c:yMode val="edge"/>
          <c:x val="0.1212375038251110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8125442202328402E-2"/>
          <c:y val="0.19266278614545473"/>
          <c:w val="0.88396062992125979"/>
          <c:h val="0.718935814841326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'[Диаграмма в Microsoft PowerPoint]Лист1'!$C$2</c:f>
              <c:strCache>
                <c:ptCount val="1"/>
                <c:pt idx="0">
                  <c:v>тыс. чел.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0000"/>
                  </a:schemeClr>
                </a:gs>
                <a:gs pos="33000">
                  <a:schemeClr val="accent1">
                    <a:tint val="86500"/>
                  </a:schemeClr>
                </a:gs>
                <a:gs pos="46750">
                  <a:schemeClr val="accent1">
                    <a:tint val="71000"/>
                    <a:satMod val="112000"/>
                  </a:schemeClr>
                </a:gs>
                <a:gs pos="53000">
                  <a:schemeClr val="accent1">
                    <a:tint val="71000"/>
                    <a:satMod val="112000"/>
                  </a:schemeClr>
                </a:gs>
                <a:gs pos="68000">
                  <a:schemeClr val="accent1">
                    <a:tint val="86000"/>
                  </a:schemeClr>
                </a:gs>
                <a:gs pos="100000">
                  <a:schemeClr val="accent1">
                    <a:shade val="60000"/>
                  </a:scheme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cat>
            <c:numRef>
              <c:f>'[Диаграмма в Microsoft PowerPoint]Лист1'!$B$3:$B$9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'[Диаграмма в Microsoft PowerPoint]Лист1'!$C$3:$C$9</c:f>
              <c:numCache>
                <c:formatCode>0.0</c:formatCode>
                <c:ptCount val="7"/>
                <c:pt idx="0">
                  <c:v>20.696000000000002</c:v>
                </c:pt>
                <c:pt idx="1">
                  <c:v>20.631</c:v>
                </c:pt>
                <c:pt idx="2">
                  <c:v>20.526</c:v>
                </c:pt>
                <c:pt idx="3">
                  <c:v>20.355</c:v>
                </c:pt>
                <c:pt idx="4">
                  <c:v>20.355</c:v>
                </c:pt>
                <c:pt idx="5">
                  <c:v>20.286999999999999</c:v>
                </c:pt>
                <c:pt idx="6">
                  <c:v>20.260000000000002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697024"/>
        <c:axId val="145739776"/>
      </c:barChart>
      <c:catAx>
        <c:axId val="145697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45739776"/>
        <c:crosses val="autoZero"/>
        <c:auto val="1"/>
        <c:lblAlgn val="ctr"/>
        <c:lblOffset val="100"/>
        <c:noMultiLvlLbl val="0"/>
      </c:catAx>
      <c:valAx>
        <c:axId val="145739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4569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rotWithShape="1">
      <a:gsLst>
        <a:gs pos="0">
          <a:schemeClr val="accent6">
            <a:shade val="60000"/>
          </a:schemeClr>
        </a:gs>
        <a:gs pos="33000">
          <a:schemeClr val="accent6">
            <a:tint val="86500"/>
          </a:schemeClr>
        </a:gs>
        <a:gs pos="46750">
          <a:schemeClr val="accent6">
            <a:tint val="71000"/>
            <a:satMod val="112000"/>
          </a:schemeClr>
        </a:gs>
        <a:gs pos="53000">
          <a:schemeClr val="accent6">
            <a:tint val="71000"/>
            <a:satMod val="112000"/>
          </a:schemeClr>
        </a:gs>
        <a:gs pos="68000">
          <a:schemeClr val="accent6">
            <a:tint val="86000"/>
          </a:schemeClr>
        </a:gs>
        <a:gs pos="100000">
          <a:schemeClr val="accent6">
            <a:shade val="60000"/>
          </a:schemeClr>
        </a:gs>
      </a:gsLst>
      <a:lin ang="8350000" scaled="1"/>
    </a:gradFill>
    <a:ln>
      <a:noFill/>
    </a:ln>
    <a:effectLst>
      <a:outerShdw blurRad="190500" dist="228600" dir="2700000" sy="90000" rotWithShape="0">
        <a:srgbClr val="000000">
          <a:alpha val="25500"/>
        </a:srgbClr>
      </a:outerShdw>
    </a:effectLst>
    <a:scene3d>
      <a:camera prst="orthographicFront" fov="0">
        <a:rot lat="0" lon="0" rev="0"/>
      </a:camera>
      <a:lightRig rig="soft" dir="tl">
        <a:rot lat="0" lon="0" rev="20100000"/>
      </a:lightRig>
    </a:scene3d>
    <a:sp3d>
      <a:bevelT w="50800" h="50800"/>
    </a:sp3d>
  </c:spPr>
  <c:txPr>
    <a:bodyPr/>
    <a:lstStyle/>
    <a:p>
      <a:pPr>
        <a:defRPr>
          <a:solidFill>
            <a:srgbClr val="002060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Среднемесячная заработная плата одного работника в целом, руб.</a:t>
            </a:r>
          </a:p>
        </c:rich>
      </c:tx>
      <c:layout>
        <c:manualLayout>
          <c:xMode val="edge"/>
          <c:yMode val="edge"/>
          <c:x val="0.12630979951035531"/>
          <c:y val="2.777777777777777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96322252073002"/>
          <c:y val="0.28514175063169617"/>
          <c:w val="0.88036777479269979"/>
          <c:h val="0.597045128888812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'[Диаграмма в Microsoft PowerPoint]Лист1'!$C$59</c:f>
              <c:strCache>
                <c:ptCount val="1"/>
                <c:pt idx="0">
                  <c:v>руб.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60000"/>
                  </a:schemeClr>
                </a:gs>
                <a:gs pos="33000">
                  <a:schemeClr val="accent2">
                    <a:tint val="86500"/>
                  </a:schemeClr>
                </a:gs>
                <a:gs pos="46750">
                  <a:schemeClr val="accent2">
                    <a:tint val="71000"/>
                    <a:satMod val="112000"/>
                  </a:schemeClr>
                </a:gs>
                <a:gs pos="53000">
                  <a:schemeClr val="accent2">
                    <a:tint val="71000"/>
                    <a:satMod val="112000"/>
                  </a:schemeClr>
                </a:gs>
                <a:gs pos="68000">
                  <a:schemeClr val="accent2">
                    <a:tint val="86000"/>
                  </a:schemeClr>
                </a:gs>
                <a:gs pos="100000">
                  <a:schemeClr val="accent2">
                    <a:shade val="60000"/>
                  </a:scheme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cat>
            <c:numRef>
              <c:f>'[Диаграмма в Microsoft PowerPoint]Лист1'!$B$60:$B$66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'[Диаграмма в Microsoft PowerPoint]Лист1'!$C$60:$C$66</c:f>
              <c:numCache>
                <c:formatCode>0.0</c:formatCode>
                <c:ptCount val="7"/>
                <c:pt idx="0">
                  <c:v>19604.3</c:v>
                </c:pt>
                <c:pt idx="1">
                  <c:v>22027.5</c:v>
                </c:pt>
                <c:pt idx="2">
                  <c:v>23398.1</c:v>
                </c:pt>
                <c:pt idx="3">
                  <c:v>23600.5</c:v>
                </c:pt>
                <c:pt idx="4">
                  <c:v>28295.8</c:v>
                </c:pt>
                <c:pt idx="5" formatCode="General">
                  <c:v>28295.8</c:v>
                </c:pt>
                <c:pt idx="6" formatCode="General">
                  <c:v>28300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9296000"/>
        <c:axId val="189297792"/>
      </c:barChart>
      <c:catAx>
        <c:axId val="18929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89297792"/>
        <c:crosses val="autoZero"/>
        <c:auto val="1"/>
        <c:lblAlgn val="ctr"/>
        <c:lblOffset val="100"/>
        <c:noMultiLvlLbl val="0"/>
      </c:catAx>
      <c:valAx>
        <c:axId val="189297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8929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rotWithShape="1">
      <a:gsLst>
        <a:gs pos="0">
          <a:schemeClr val="accent4">
            <a:shade val="60000"/>
          </a:schemeClr>
        </a:gs>
        <a:gs pos="33000">
          <a:schemeClr val="accent4">
            <a:tint val="86500"/>
          </a:schemeClr>
        </a:gs>
        <a:gs pos="46750">
          <a:schemeClr val="accent4">
            <a:tint val="71000"/>
            <a:satMod val="112000"/>
          </a:schemeClr>
        </a:gs>
        <a:gs pos="53000">
          <a:schemeClr val="accent4">
            <a:tint val="71000"/>
            <a:satMod val="112000"/>
          </a:schemeClr>
        </a:gs>
        <a:gs pos="68000">
          <a:schemeClr val="accent4">
            <a:tint val="86000"/>
          </a:schemeClr>
        </a:gs>
        <a:gs pos="100000">
          <a:schemeClr val="accent4">
            <a:shade val="60000"/>
          </a:schemeClr>
        </a:gs>
      </a:gsLst>
      <a:lin ang="8350000" scaled="1"/>
    </a:gradFill>
    <a:ln>
      <a:noFill/>
    </a:ln>
    <a:effectLst>
      <a:outerShdw blurRad="190500" dist="228600" dir="2700000" sy="90000" rotWithShape="0">
        <a:srgbClr val="000000">
          <a:alpha val="25500"/>
        </a:srgbClr>
      </a:outerShdw>
    </a:effectLst>
    <a:scene3d>
      <a:camera prst="orthographicFront" fov="0">
        <a:rot lat="0" lon="0" rev="0"/>
      </a:camera>
      <a:lightRig rig="soft" dir="tl">
        <a:rot lat="0" lon="0" rev="20100000"/>
      </a:lightRig>
    </a:scene3d>
    <a:sp3d>
      <a:bevelT w="50800" h="50800"/>
    </a:sp3d>
  </c:spPr>
  <c:txPr>
    <a:bodyPr/>
    <a:lstStyle/>
    <a:p>
      <a:pPr>
        <a:defRPr>
          <a:solidFill>
            <a:srgbClr val="002060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Фонд оплаты труда, млн. руб.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'[Диаграмма в Microsoft PowerPoint]Лист1'!$C$42</c:f>
              <c:strCache>
                <c:ptCount val="1"/>
                <c:pt idx="0">
                  <c:v>млн. руб.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60000"/>
                  </a:schemeClr>
                </a:gs>
                <a:gs pos="33000">
                  <a:schemeClr val="accent3">
                    <a:tint val="86500"/>
                  </a:schemeClr>
                </a:gs>
                <a:gs pos="46750">
                  <a:schemeClr val="accent3">
                    <a:tint val="71000"/>
                    <a:satMod val="112000"/>
                  </a:schemeClr>
                </a:gs>
                <a:gs pos="53000">
                  <a:schemeClr val="accent3">
                    <a:tint val="71000"/>
                    <a:satMod val="112000"/>
                  </a:schemeClr>
                </a:gs>
                <a:gs pos="68000">
                  <a:schemeClr val="accent3">
                    <a:tint val="86000"/>
                  </a:schemeClr>
                </a:gs>
                <a:gs pos="100000">
                  <a:schemeClr val="accent3">
                    <a:shade val="60000"/>
                  </a:scheme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cat>
            <c:numRef>
              <c:f>'[Диаграмма в Microsoft PowerPoint]Лист1'!$B$43:$B$49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'[Диаграмма в Microsoft PowerPoint]Лист1'!$C$43:$C$49</c:f>
              <c:numCache>
                <c:formatCode>0.0</c:formatCode>
                <c:ptCount val="7"/>
                <c:pt idx="0">
                  <c:v>707.63599999999997</c:v>
                </c:pt>
                <c:pt idx="1">
                  <c:v>785.58900000000006</c:v>
                </c:pt>
                <c:pt idx="2">
                  <c:v>794.03499999999997</c:v>
                </c:pt>
                <c:pt idx="3">
                  <c:v>800.90700000000004</c:v>
                </c:pt>
                <c:pt idx="4">
                  <c:v>1230.5</c:v>
                </c:pt>
                <c:pt idx="5">
                  <c:v>1408.9</c:v>
                </c:pt>
                <c:pt idx="6">
                  <c:v>1468.1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338368"/>
        <c:axId val="189339904"/>
      </c:barChart>
      <c:catAx>
        <c:axId val="18933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89339904"/>
        <c:crosses val="autoZero"/>
        <c:auto val="1"/>
        <c:lblAlgn val="ctr"/>
        <c:lblOffset val="100"/>
        <c:noMultiLvlLbl val="0"/>
      </c:catAx>
      <c:valAx>
        <c:axId val="189339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89338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rotWithShape="1">
      <a:gsLst>
        <a:gs pos="0">
          <a:schemeClr val="accent3">
            <a:shade val="60000"/>
          </a:schemeClr>
        </a:gs>
        <a:gs pos="33000">
          <a:schemeClr val="accent3">
            <a:tint val="86500"/>
          </a:schemeClr>
        </a:gs>
        <a:gs pos="46750">
          <a:schemeClr val="accent3">
            <a:tint val="71000"/>
            <a:satMod val="112000"/>
          </a:schemeClr>
        </a:gs>
        <a:gs pos="53000">
          <a:schemeClr val="accent3">
            <a:tint val="71000"/>
            <a:satMod val="112000"/>
          </a:schemeClr>
        </a:gs>
        <a:gs pos="68000">
          <a:schemeClr val="accent3">
            <a:tint val="86000"/>
          </a:schemeClr>
        </a:gs>
        <a:gs pos="100000">
          <a:schemeClr val="accent3">
            <a:shade val="60000"/>
          </a:schemeClr>
        </a:gs>
      </a:gsLst>
      <a:lin ang="8350000" scaled="1"/>
    </a:gradFill>
    <a:ln>
      <a:noFill/>
    </a:ln>
    <a:effectLst>
      <a:outerShdw blurRad="190500" dist="228600" dir="2700000" sy="90000" rotWithShape="0">
        <a:srgbClr val="000000">
          <a:alpha val="25500"/>
        </a:srgbClr>
      </a:outerShdw>
    </a:effectLst>
    <a:scene3d>
      <a:camera prst="orthographicFront" fov="0">
        <a:rot lat="0" lon="0" rev="0"/>
      </a:camera>
      <a:lightRig rig="soft" dir="tl">
        <a:rot lat="0" lon="0" rev="20100000"/>
      </a:lightRig>
    </a:scene3d>
    <a:sp3d>
      <a:bevelT w="50800" h="50800"/>
    </a:sp3d>
  </c:spPr>
  <c:txPr>
    <a:bodyPr/>
    <a:lstStyle/>
    <a:p>
      <a:pPr>
        <a:defRPr>
          <a:solidFill>
            <a:srgbClr val="002060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Уровень зарегистрированной безработицы, </a:t>
            </a:r>
            <a:r>
              <a:rPr lang="en-US"/>
              <a:t>%</a:t>
            </a:r>
          </a:p>
        </c:rich>
      </c:tx>
      <c:layout>
        <c:manualLayout>
          <c:xMode val="edge"/>
          <c:yMode val="edge"/>
          <c:x val="0.10960411198600174"/>
          <c:y val="2.797202797202797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'[Диаграмма в Microsoft PowerPoint]Лист1'!$C$24</c:f>
              <c:strCache>
                <c:ptCount val="1"/>
                <c:pt idx="0">
                  <c:v>%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60000"/>
                  </a:schemeClr>
                </a:gs>
                <a:gs pos="33000">
                  <a:schemeClr val="accent3">
                    <a:tint val="86500"/>
                  </a:schemeClr>
                </a:gs>
                <a:gs pos="46750">
                  <a:schemeClr val="accent3">
                    <a:tint val="71000"/>
                    <a:satMod val="112000"/>
                  </a:schemeClr>
                </a:gs>
                <a:gs pos="53000">
                  <a:schemeClr val="accent3">
                    <a:tint val="71000"/>
                    <a:satMod val="112000"/>
                  </a:schemeClr>
                </a:gs>
                <a:gs pos="68000">
                  <a:schemeClr val="accent3">
                    <a:tint val="86000"/>
                  </a:schemeClr>
                </a:gs>
                <a:gs pos="100000">
                  <a:schemeClr val="accent3">
                    <a:shade val="60000"/>
                  </a:scheme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cat>
            <c:numRef>
              <c:f>'[Диаграмма в Microsoft PowerPoint]Лист1'!$B$25:$B$31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'[Диаграмма в Microsoft PowerPoint]Лист1'!$C$25:$C$31</c:f>
              <c:numCache>
                <c:formatCode>0.0</c:formatCode>
                <c:ptCount val="7"/>
                <c:pt idx="0">
                  <c:v>3.4</c:v>
                </c:pt>
                <c:pt idx="1">
                  <c:v>2.9</c:v>
                </c:pt>
                <c:pt idx="2">
                  <c:v>2.6</c:v>
                </c:pt>
                <c:pt idx="3">
                  <c:v>2.8</c:v>
                </c:pt>
                <c:pt idx="4">
                  <c:v>2.5</c:v>
                </c:pt>
                <c:pt idx="5">
                  <c:v>2.8</c:v>
                </c:pt>
                <c:pt idx="6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9377152"/>
        <c:axId val="189383040"/>
      </c:barChart>
      <c:catAx>
        <c:axId val="18937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89383040"/>
        <c:crosses val="autoZero"/>
        <c:auto val="1"/>
        <c:lblAlgn val="ctr"/>
        <c:lblOffset val="100"/>
        <c:noMultiLvlLbl val="0"/>
      </c:catAx>
      <c:valAx>
        <c:axId val="189383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89377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rotWithShape="1">
      <a:gsLst>
        <a:gs pos="0">
          <a:schemeClr val="accent1">
            <a:shade val="60000"/>
          </a:schemeClr>
        </a:gs>
        <a:gs pos="33000">
          <a:schemeClr val="accent1">
            <a:tint val="86500"/>
          </a:schemeClr>
        </a:gs>
        <a:gs pos="46750">
          <a:schemeClr val="accent1">
            <a:tint val="71000"/>
            <a:satMod val="112000"/>
          </a:schemeClr>
        </a:gs>
        <a:gs pos="53000">
          <a:schemeClr val="accent1">
            <a:tint val="71000"/>
            <a:satMod val="112000"/>
          </a:schemeClr>
        </a:gs>
        <a:gs pos="68000">
          <a:schemeClr val="accent1">
            <a:tint val="86000"/>
          </a:schemeClr>
        </a:gs>
        <a:gs pos="100000">
          <a:schemeClr val="accent1">
            <a:shade val="60000"/>
          </a:schemeClr>
        </a:gs>
      </a:gsLst>
      <a:lin ang="8350000" scaled="1"/>
    </a:gradFill>
    <a:ln>
      <a:noFill/>
    </a:ln>
    <a:effectLst>
      <a:outerShdw blurRad="190500" dist="228600" dir="2700000" sy="90000" rotWithShape="0">
        <a:srgbClr val="000000">
          <a:alpha val="25500"/>
        </a:srgbClr>
      </a:outerShdw>
    </a:effectLst>
    <a:scene3d>
      <a:camera prst="orthographicFront" fov="0">
        <a:rot lat="0" lon="0" rev="0"/>
      </a:camera>
      <a:lightRig rig="soft" dir="tl">
        <a:rot lat="0" lon="0" rev="20100000"/>
      </a:lightRig>
    </a:scene3d>
    <a:sp3d>
      <a:bevelT w="50800" h="50800"/>
    </a:sp3d>
  </c:spPr>
  <c:txPr>
    <a:bodyPr/>
    <a:lstStyle/>
    <a:p>
      <a:pPr>
        <a:defRPr>
          <a:solidFill>
            <a:srgbClr val="002060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Ввод в эксплуатацию жилых помещений, тыс. кв. м.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0039370078740157E-2"/>
          <c:y val="0.25258741258741257"/>
          <c:w val="0.8966272965879265"/>
          <c:h val="0.639262155167666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'[Диаграмма в Microsoft PowerPoint]Лист1'!$C$94</c:f>
              <c:strCache>
                <c:ptCount val="1"/>
                <c:pt idx="0">
                  <c:v>тыс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cat>
            <c:numRef>
              <c:f>'[Диаграмма в Microsoft PowerPoint]Лист1'!$B$95:$B$101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'[Диаграмма в Microsoft PowerPoint]Лист1'!$C$95:$C$101</c:f>
              <c:numCache>
                <c:formatCode>0.0</c:formatCode>
                <c:ptCount val="7"/>
                <c:pt idx="0">
                  <c:v>5.2</c:v>
                </c:pt>
                <c:pt idx="1">
                  <c:v>4.2649999999999997</c:v>
                </c:pt>
                <c:pt idx="2">
                  <c:v>3.1970000000000001</c:v>
                </c:pt>
                <c:pt idx="3">
                  <c:v>3.1970000000000001</c:v>
                </c:pt>
                <c:pt idx="4">
                  <c:v>7.1699000000000002</c:v>
                </c:pt>
                <c:pt idx="5">
                  <c:v>5.28</c:v>
                </c:pt>
                <c:pt idx="6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066880"/>
        <c:axId val="189392000"/>
      </c:barChart>
      <c:catAx>
        <c:axId val="12906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89392000"/>
        <c:crosses val="autoZero"/>
        <c:auto val="1"/>
        <c:lblAlgn val="ctr"/>
        <c:lblOffset val="100"/>
        <c:noMultiLvlLbl val="0"/>
      </c:catAx>
      <c:valAx>
        <c:axId val="189392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2906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  <a:effectLst>
      <a:outerShdw blurRad="190500" dist="228600" dir="2700000" sy="90000" rotWithShape="0">
        <a:srgbClr val="000000">
          <a:alpha val="25500"/>
        </a:srgbClr>
      </a:outerShdw>
    </a:effectLst>
    <a:scene3d>
      <a:camera prst="orthographicFront" fov="0">
        <a:rot lat="0" lon="0" rev="0"/>
      </a:camera>
      <a:lightRig rig="soft" dir="tl">
        <a:rot lat="0" lon="0" rev="20100000"/>
      </a:lightRig>
    </a:scene3d>
    <a:sp3d>
      <a:bevelT w="50800" h="50800"/>
    </a:sp3d>
  </c:spPr>
  <c:txPr>
    <a:bodyPr/>
    <a:lstStyle/>
    <a:p>
      <a:pPr>
        <a:defRPr>
          <a:solidFill>
            <a:srgbClr val="002060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>
                <a:solidFill>
                  <a:srgbClr val="002060"/>
                </a:solidFill>
              </a:rPr>
              <a:t>Индекс промышленого производства, </a:t>
            </a:r>
            <a:r>
              <a:rPr lang="en-US">
                <a:solidFill>
                  <a:srgbClr val="002060"/>
                </a:solidFill>
              </a:rPr>
              <a:t>%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'[Диаграмма в Microsoft PowerPoint]Лист1'!$C$77</c:f>
              <c:strCache>
                <c:ptCount val="1"/>
                <c:pt idx="0">
                  <c:v>%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60000"/>
                  </a:schemeClr>
                </a:gs>
                <a:gs pos="33000">
                  <a:schemeClr val="accent2">
                    <a:tint val="86500"/>
                  </a:schemeClr>
                </a:gs>
                <a:gs pos="46750">
                  <a:schemeClr val="accent2">
                    <a:tint val="71000"/>
                    <a:satMod val="112000"/>
                  </a:schemeClr>
                </a:gs>
                <a:gs pos="53000">
                  <a:schemeClr val="accent2">
                    <a:tint val="71000"/>
                    <a:satMod val="112000"/>
                  </a:schemeClr>
                </a:gs>
                <a:gs pos="68000">
                  <a:schemeClr val="accent2">
                    <a:tint val="86000"/>
                  </a:schemeClr>
                </a:gs>
                <a:gs pos="100000">
                  <a:schemeClr val="accent2">
                    <a:shade val="60000"/>
                  </a:scheme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cat>
            <c:numRef>
              <c:f>'[Диаграмма в Microsoft PowerPoint]Лист1'!$B$78:$B$84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'[Диаграмма в Microsoft PowerPoint]Лист1'!$C$78:$C$84</c:f>
              <c:numCache>
                <c:formatCode>0.0</c:formatCode>
                <c:ptCount val="7"/>
                <c:pt idx="0">
                  <c:v>106.3</c:v>
                </c:pt>
                <c:pt idx="1">
                  <c:v>107.1</c:v>
                </c:pt>
                <c:pt idx="2">
                  <c:v>113.8</c:v>
                </c:pt>
                <c:pt idx="3">
                  <c:v>102.5</c:v>
                </c:pt>
                <c:pt idx="4">
                  <c:v>104.95</c:v>
                </c:pt>
                <c:pt idx="5">
                  <c:v>102.18</c:v>
                </c:pt>
                <c:pt idx="6">
                  <c:v>101.66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761024"/>
        <c:axId val="145762560"/>
      </c:barChart>
      <c:catAx>
        <c:axId val="145761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66FF3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145762560"/>
        <c:crosses val="autoZero"/>
        <c:auto val="1"/>
        <c:lblAlgn val="ctr"/>
        <c:lblOffset val="100"/>
        <c:noMultiLvlLbl val="0"/>
      </c:catAx>
      <c:valAx>
        <c:axId val="145762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14576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tx2">
        <a:lumMod val="20000"/>
        <a:lumOff val="80000"/>
      </a:schemeClr>
    </a:solidFill>
    <a:ln>
      <a:noFill/>
    </a:ln>
    <a:effectLst>
      <a:outerShdw blurRad="190500" dist="228600" dir="2700000" sy="90000" rotWithShape="0">
        <a:srgbClr val="000000">
          <a:alpha val="25500"/>
        </a:srgbClr>
      </a:outerShdw>
    </a:effectLst>
    <a:scene3d>
      <a:camera prst="orthographicFront" fov="0">
        <a:rot lat="0" lon="0" rev="0"/>
      </a:camera>
      <a:lightRig rig="soft" dir="tl">
        <a:rot lat="0" lon="0" rev="20100000"/>
      </a:lightRig>
    </a:scene3d>
    <a:sp3d>
      <a:bevelT w="50800" h="50800"/>
    </a:sp3d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6191127383204E-2"/>
          <c:y val="7.0319845053180272E-2"/>
          <c:w val="0.67609610136936915"/>
          <c:h val="0.89814814814814814"/>
        </c:manualLayout>
      </c:layout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2923648"/>
        <c:axId val="122933632"/>
        <c:axId val="189458624"/>
      </c:bar3DChart>
      <c:catAx>
        <c:axId val="122923648"/>
        <c:scaling>
          <c:orientation val="minMax"/>
        </c:scaling>
        <c:delete val="1"/>
        <c:axPos val="b"/>
        <c:majorTickMark val="out"/>
        <c:minorTickMark val="none"/>
        <c:tickLblPos val="nextTo"/>
        <c:crossAx val="122933632"/>
        <c:crosses val="autoZero"/>
        <c:auto val="1"/>
        <c:lblAlgn val="ctr"/>
        <c:lblOffset val="100"/>
        <c:noMultiLvlLbl val="0"/>
      </c:catAx>
      <c:valAx>
        <c:axId val="12293363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22923648"/>
        <c:crosses val="autoZero"/>
        <c:crossBetween val="between"/>
      </c:valAx>
      <c:serAx>
        <c:axId val="189458624"/>
        <c:scaling>
          <c:orientation val="minMax"/>
        </c:scaling>
        <c:delete val="1"/>
        <c:axPos val="b"/>
        <c:majorTickMark val="out"/>
        <c:minorTickMark val="none"/>
        <c:tickLblPos val="nextTo"/>
        <c:crossAx val="122933632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2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835196297325972E-3"/>
          <c:y val="8.2587485427292086E-3"/>
          <c:w val="0.99371648037026461"/>
          <c:h val="0.97558011611995377"/>
        </c:manualLayout>
      </c:layout>
      <c:pie3DChart>
        <c:varyColors val="1"/>
        <c:ser>
          <c:idx val="0"/>
          <c:order val="0"/>
          <c:spPr>
            <a:ln>
              <a:solidFill>
                <a:srgbClr val="002060"/>
              </a:solidFill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4"/>
            <c:bubble3D val="0"/>
            <c:explosion val="5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8.5238625679688262E-2"/>
                  <c:y val="0.16863844052733926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общегосударственные </a:t>
                    </a:r>
                    <a:r>
                      <a:rPr lang="ru-RU" b="1" dirty="0" smtClean="0"/>
                      <a:t>вопросы 7,7 %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3388623200851377E-2"/>
                  <c:y val="5.8591268844537726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>
                        <a:solidFill>
                          <a:srgbClr val="002060"/>
                        </a:solidFill>
                      </a:rPr>
                      <a:t>Национальная оборона
</a:t>
                    </a:r>
                    <a:r>
                      <a:rPr lang="ru-RU" sz="1400" b="1" dirty="0" smtClean="0">
                        <a:solidFill>
                          <a:srgbClr val="002060"/>
                        </a:solidFill>
                      </a:rPr>
                      <a:t>0,1 %</a:t>
                    </a:r>
                    <a:endParaRPr lang="ru-RU" sz="11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6145435133264053E-2"/>
                  <c:y val="-3.224976276419665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Национальная экономика
</a:t>
                    </a:r>
                    <a:r>
                      <a:rPr lang="ru-RU" b="1" dirty="0" smtClean="0"/>
                      <a:t>10,9 %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5.6260302665988929E-2"/>
                  <c:y val="-6.0964322984340201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Жилищно-коммунальное хозяйство
</a:t>
                    </a:r>
                    <a:r>
                      <a:rPr lang="ru-RU" b="1" dirty="0" smtClean="0"/>
                      <a:t>10,7%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0179105816906349"/>
                  <c:y val="-0.34786955235063821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Образование
</a:t>
                    </a:r>
                    <a:r>
                      <a:rPr lang="ru-RU" b="1" dirty="0" smtClean="0"/>
                      <a:t>58,1 %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2044524780401619"/>
                  <c:y val="1.0944089703417459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Культура, кинематография 
</a:t>
                    </a:r>
                    <a:r>
                      <a:rPr lang="ru-RU" b="1" dirty="0" smtClean="0"/>
                      <a:t>3,8 %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delete val="1"/>
            </c:dLbl>
            <c:dLbl>
              <c:idx val="7"/>
              <c:layout>
                <c:manualLayout>
                  <c:x val="0.12200591910846845"/>
                  <c:y val="0.12072489205224569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Социальная политика
</a:t>
                    </a:r>
                    <a:r>
                      <a:rPr lang="ru-RU" b="1" dirty="0" smtClean="0"/>
                      <a:t>4,4 %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2.3944513448575656E-2"/>
                  <c:y val="0.14022350479349049"/>
                </c:manualLayout>
              </c:layout>
              <c:tx>
                <c:rich>
                  <a:bodyPr/>
                  <a:lstStyle/>
                  <a:p>
                    <a:r>
                      <a:rPr lang="ru-RU" b="1" dirty="0"/>
                      <a:t>Физическая культура и спорт
</a:t>
                    </a:r>
                    <a:r>
                      <a:rPr lang="ru-RU" b="1" dirty="0" smtClean="0"/>
                      <a:t>0,8 %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4.3229145456380328E-3"/>
                  <c:y val="0.13134271572501768"/>
                </c:manualLayout>
              </c:layout>
              <c:tx>
                <c:rich>
                  <a:bodyPr/>
                  <a:lstStyle/>
                  <a:p>
                    <a:r>
                      <a:rPr lang="ru-RU" b="1" dirty="0">
                        <a:solidFill>
                          <a:srgbClr val="002060"/>
                        </a:solidFill>
                      </a:rPr>
                      <a:t>Межбюджетные трансферты общего характера бюджетам 
</a:t>
                    </a:r>
                    <a:r>
                      <a:rPr lang="ru-RU" b="1" dirty="0" smtClean="0">
                        <a:solidFill>
                          <a:srgbClr val="002060"/>
                        </a:solidFill>
                      </a:rPr>
                      <a:t>3,5 %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schemeClr val="accent4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Лист2!$A$5:$A$14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 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Лист2!$B$5:$B$14</c:f>
              <c:numCache>
                <c:formatCode>#,##0</c:formatCode>
                <c:ptCount val="10"/>
                <c:pt idx="0">
                  <c:v>46660.876000000011</c:v>
                </c:pt>
                <c:pt idx="1">
                  <c:v>50.15</c:v>
                </c:pt>
                <c:pt idx="2">
                  <c:v>64149.558000000012</c:v>
                </c:pt>
                <c:pt idx="3">
                  <c:v>5259.6780000000008</c:v>
                </c:pt>
                <c:pt idx="4">
                  <c:v>344034.40399999998</c:v>
                </c:pt>
                <c:pt idx="5">
                  <c:v>33680.882000000012</c:v>
                </c:pt>
                <c:pt idx="6">
                  <c:v>540</c:v>
                </c:pt>
                <c:pt idx="7">
                  <c:v>30430.32</c:v>
                </c:pt>
                <c:pt idx="8" formatCode="#,##0.00">
                  <c:v>5481.8550000000014</c:v>
                </c:pt>
                <c:pt idx="9" formatCode="#,##0.00">
                  <c:v>32250.324000000001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/>
        </a:sp3d>
      </c:spPr>
    </c:plotArea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621609798775155E-2"/>
          <c:y val="8.768322583099121E-2"/>
          <c:w val="0.50027416885389331"/>
          <c:h val="0.82463354833801761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explosion val="1"/>
          <c:dPt>
            <c:idx val="0"/>
            <c:bubble3D val="0"/>
            <c:explosion val="0"/>
          </c:dPt>
          <c:dPt>
            <c:idx val="1"/>
            <c:bubble3D val="0"/>
            <c:explosion val="4"/>
          </c:dPt>
          <c:dPt>
            <c:idx val="2"/>
            <c:bubble3D val="0"/>
            <c:explosion val="0"/>
          </c:dPt>
          <c:dLbls>
            <c:dLbl>
              <c:idx val="0"/>
              <c:layout>
                <c:manualLayout>
                  <c:x val="0.10502890440388024"/>
                  <c:y val="-0.15736701929270094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227 500</a:t>
                    </a:r>
                    <a:r>
                      <a:rPr lang="en-US" sz="1800" dirty="0" smtClean="0"/>
                      <a:t>; 3</a:t>
                    </a:r>
                    <a:r>
                      <a:rPr lang="ru-RU" sz="1800" dirty="0" smtClean="0"/>
                      <a:t>7</a:t>
                    </a:r>
                    <a:r>
                      <a:rPr lang="en-US" sz="1800" dirty="0" smtClean="0"/>
                      <a:t>%</a:t>
                    </a:r>
                    <a:endParaRPr lang="en-US" sz="1800" dirty="0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5670193948487625E-2"/>
                  <c:y val="0.18569308276538721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304 133; 49,8 </a:t>
                    </a:r>
                    <a:r>
                      <a:rPr lang="en-US" sz="1800" dirty="0" smtClean="0"/>
                      <a:t>%</a:t>
                    </a:r>
                    <a:endParaRPr lang="en-US" sz="1800" dirty="0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6592836272754055"/>
                  <c:y val="1.774153686076577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54 690</a:t>
                    </a:r>
                    <a:r>
                      <a:rPr lang="en-US" sz="1800" dirty="0" smtClean="0"/>
                      <a:t>; </a:t>
                    </a:r>
                    <a:r>
                      <a:rPr lang="ru-RU" sz="1800" dirty="0" smtClean="0"/>
                      <a:t>9 </a:t>
                    </a:r>
                    <a:r>
                      <a:rPr lang="en-US" sz="1800" dirty="0" smtClean="0"/>
                      <a:t>%</a:t>
                    </a:r>
                    <a:endParaRPr lang="en-US" sz="1800" dirty="0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3021722838994481E-2"/>
                  <c:y val="-0.15822033734842469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rgbClr val="002060"/>
                        </a:solidFill>
                      </a:rPr>
                      <a:t>2 </a:t>
                    </a:r>
                    <a:r>
                      <a:rPr lang="en-US" sz="1800" b="1" dirty="0" smtClean="0">
                        <a:solidFill>
                          <a:srgbClr val="002060"/>
                        </a:solidFill>
                      </a:rPr>
                      <a:t>530; </a:t>
                    </a:r>
                    <a:r>
                      <a:rPr lang="ru-RU" sz="1800" b="1" dirty="0" smtClean="0">
                        <a:solidFill>
                          <a:srgbClr val="002060"/>
                        </a:solidFill>
                      </a:rPr>
                      <a:t>0,5 </a:t>
                    </a:r>
                    <a:r>
                      <a:rPr lang="en-US" sz="1800" b="1" dirty="0" smtClean="0">
                        <a:solidFill>
                          <a:srgbClr val="002060"/>
                        </a:solidFill>
                      </a:rPr>
                      <a:t>%</a:t>
                    </a:r>
                    <a:endParaRPr lang="en-US" sz="1800" dirty="0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5094073476611203"/>
                  <c:y val="-0.1227370833596974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 smtClean="0">
                        <a:solidFill>
                          <a:srgbClr val="002060"/>
                        </a:solidFill>
                      </a:rPr>
                      <a:t>22 832</a:t>
                    </a:r>
                    <a:r>
                      <a:rPr lang="ru-RU" sz="1800" b="1" baseline="0" dirty="0" smtClean="0">
                        <a:solidFill>
                          <a:srgbClr val="002060"/>
                        </a:solidFill>
                      </a:rPr>
                      <a:t> </a:t>
                    </a:r>
                    <a:r>
                      <a:rPr lang="en-US" sz="1800" b="1" dirty="0" smtClean="0">
                        <a:solidFill>
                          <a:srgbClr val="002060"/>
                        </a:solidFill>
                      </a:rPr>
                      <a:t>; </a:t>
                    </a:r>
                    <a:r>
                      <a:rPr lang="ru-RU" sz="1800" b="1" dirty="0" smtClean="0">
                        <a:solidFill>
                          <a:srgbClr val="002060"/>
                        </a:solidFill>
                      </a:rPr>
                      <a:t>3,7</a:t>
                    </a:r>
                    <a:r>
                      <a:rPr lang="en-US" sz="1800" b="1" dirty="0" smtClean="0">
                        <a:solidFill>
                          <a:srgbClr val="002060"/>
                        </a:solidFill>
                      </a:rPr>
                      <a:t>%</a:t>
                    </a:r>
                    <a:endParaRPr lang="en-US" sz="1800" dirty="0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'[Диаграмма в Microsoft PowerPoint]Лист1'!$A$124:$A$128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Молодежная политика и оздоровление детей </c:v>
                </c:pt>
                <c:pt idx="4">
                  <c:v>Другие вопросы в области образования  </c:v>
                </c:pt>
              </c:strCache>
            </c:strRef>
          </c:cat>
          <c:val>
            <c:numRef>
              <c:f>'[Диаграмма в Microsoft PowerPoint]Лист1'!$B$124:$B$128</c:f>
              <c:numCache>
                <c:formatCode>#,##0.000</c:formatCode>
                <c:ptCount val="5"/>
                <c:pt idx="0">
                  <c:v>154674</c:v>
                </c:pt>
                <c:pt idx="1">
                  <c:v>271155</c:v>
                </c:pt>
                <c:pt idx="2">
                  <c:v>24225</c:v>
                </c:pt>
                <c:pt idx="3">
                  <c:v>2530</c:v>
                </c:pt>
                <c:pt idx="4">
                  <c:v>21754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5779363862213702"/>
          <c:y val="0.21662799033984151"/>
          <c:w val="0.33273625249646727"/>
          <c:h val="0.77049985028809465"/>
        </c:manualLayout>
      </c:layout>
      <c:overlay val="0"/>
      <c:txPr>
        <a:bodyPr/>
        <a:lstStyle/>
        <a:p>
          <a:pPr>
            <a:defRPr sz="1800"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jpeg"/><Relationship Id="rId1" Type="http://schemas.openxmlformats.org/officeDocument/2006/relationships/image" Target="../media/image31.png"/><Relationship Id="rId4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5.jpeg"/><Relationship Id="rId1" Type="http://schemas.openxmlformats.org/officeDocument/2006/relationships/image" Target="../media/image31.png"/><Relationship Id="rId4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1BD3A0-3E80-4F27-B7A2-6BFC0D30EEEC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386DC2-E29C-4159-82DC-D10F72BC3226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приоритет - действующие расходные обязательства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6786ED-F6A4-43E4-BDD7-FE4277C25EC2}" type="parTrans" cxnId="{3E96BCD6-19C9-4ECF-9BCB-C5B96830B2D8}">
      <dgm:prSet/>
      <dgm:spPr/>
      <dgm:t>
        <a:bodyPr/>
        <a:lstStyle/>
        <a:p>
          <a:endParaRPr lang="ru-RU"/>
        </a:p>
      </dgm:t>
    </dgm:pt>
    <dgm:pt modelId="{545E43C9-78A4-426C-A0B8-50D13156437F}" type="sibTrans" cxnId="{3E96BCD6-19C9-4ECF-9BCB-C5B96830B2D8}">
      <dgm:prSet/>
      <dgm:spPr/>
      <dgm:t>
        <a:bodyPr/>
        <a:lstStyle/>
        <a:p>
          <a:endParaRPr lang="ru-RU"/>
        </a:p>
      </dgm:t>
    </dgm:pt>
    <dgm:pt modelId="{709D4EBF-5A64-409B-A793-3B21719B281D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указов Президента РФ о повышении заработной платы работникам бюджетной сферы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1536CC-AE5C-4EBD-A03E-817C193AD037}" type="parTrans" cxnId="{41DA0C22-2081-4E21-B117-93F0F936A018}">
      <dgm:prSet/>
      <dgm:spPr/>
      <dgm:t>
        <a:bodyPr/>
        <a:lstStyle/>
        <a:p>
          <a:endParaRPr lang="ru-RU"/>
        </a:p>
      </dgm:t>
    </dgm:pt>
    <dgm:pt modelId="{7BA4BCE7-EAC3-4E75-A4EE-E51D4E086799}" type="sibTrans" cxnId="{41DA0C22-2081-4E21-B117-93F0F936A018}">
      <dgm:prSet/>
      <dgm:spPr/>
      <dgm:t>
        <a:bodyPr/>
        <a:lstStyle/>
        <a:p>
          <a:endParaRPr lang="ru-RU"/>
        </a:p>
      </dgm:t>
    </dgm:pt>
    <dgm:pt modelId="{8676C3B0-22D6-4765-801E-B9AB3B391EC5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оптимизация материальных затрат в отраслях социально-культурной сферы с целью обеспечения исполнения указов Президента Российской Федерации от 7 мая 2012 года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EF9E50-3348-4BA8-8231-CDF17750E800}" type="parTrans" cxnId="{A62C4618-17DD-42E9-9E4C-ADE7CFCC0718}">
      <dgm:prSet/>
      <dgm:spPr/>
      <dgm:t>
        <a:bodyPr/>
        <a:lstStyle/>
        <a:p>
          <a:endParaRPr lang="ru-RU"/>
        </a:p>
      </dgm:t>
    </dgm:pt>
    <dgm:pt modelId="{41478E61-1102-466F-97A8-9A6A114E2700}" type="sibTrans" cxnId="{A62C4618-17DD-42E9-9E4C-ADE7CFCC0718}">
      <dgm:prSet/>
      <dgm:spPr/>
      <dgm:t>
        <a:bodyPr/>
        <a:lstStyle/>
        <a:p>
          <a:endParaRPr lang="ru-RU"/>
        </a:p>
      </dgm:t>
    </dgm:pt>
    <dgm:pt modelId="{BBDCD5EA-2526-4A7C-A2B9-E18880A090BD}" type="pres">
      <dgm:prSet presAssocID="{6E1BD3A0-3E80-4F27-B7A2-6BFC0D30EEE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52FFCB-CA08-45B7-BB9A-642F21C10C50}" type="pres">
      <dgm:prSet presAssocID="{74386DC2-E29C-4159-82DC-D10F72BC3226}" presName="comp" presStyleCnt="0"/>
      <dgm:spPr/>
    </dgm:pt>
    <dgm:pt modelId="{FBE2D189-E5B5-4292-B516-2EBF41B24EB8}" type="pres">
      <dgm:prSet presAssocID="{74386DC2-E29C-4159-82DC-D10F72BC3226}" presName="box" presStyleLbl="node1" presStyleIdx="0" presStyleCnt="3"/>
      <dgm:spPr/>
      <dgm:t>
        <a:bodyPr/>
        <a:lstStyle/>
        <a:p>
          <a:endParaRPr lang="ru-RU"/>
        </a:p>
      </dgm:t>
    </dgm:pt>
    <dgm:pt modelId="{93E2FB4A-1608-4F54-9432-AF4CE9CCC560}" type="pres">
      <dgm:prSet presAssocID="{74386DC2-E29C-4159-82DC-D10F72BC3226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A42A8AF3-3EAD-4ECE-8DFE-76F9D48B62AB}" type="pres">
      <dgm:prSet presAssocID="{74386DC2-E29C-4159-82DC-D10F72BC322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52DA8-CC68-45C3-9E2F-8A9B024C2921}" type="pres">
      <dgm:prSet presAssocID="{545E43C9-78A4-426C-A0B8-50D13156437F}" presName="spacer" presStyleCnt="0"/>
      <dgm:spPr/>
    </dgm:pt>
    <dgm:pt modelId="{555ADC47-6C25-400A-A480-7C984C3A8128}" type="pres">
      <dgm:prSet presAssocID="{709D4EBF-5A64-409B-A793-3B21719B281D}" presName="comp" presStyleCnt="0"/>
      <dgm:spPr/>
    </dgm:pt>
    <dgm:pt modelId="{74D892F3-5584-4A8A-A674-74F8A821FCF1}" type="pres">
      <dgm:prSet presAssocID="{709D4EBF-5A64-409B-A793-3B21719B281D}" presName="box" presStyleLbl="node1" presStyleIdx="1" presStyleCnt="3" custLinFactNeighborX="126" custLinFactNeighborY="-1063"/>
      <dgm:spPr/>
      <dgm:t>
        <a:bodyPr/>
        <a:lstStyle/>
        <a:p>
          <a:endParaRPr lang="ru-RU"/>
        </a:p>
      </dgm:t>
    </dgm:pt>
    <dgm:pt modelId="{C3454929-9025-45C0-87A8-19F09CE58051}" type="pres">
      <dgm:prSet presAssocID="{709D4EBF-5A64-409B-A793-3B21719B281D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5D237498-CDDC-4694-BAFE-C6B246B31D0C}" type="pres">
      <dgm:prSet presAssocID="{709D4EBF-5A64-409B-A793-3B21719B281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1B17C-7F9A-4C7C-BCA8-BFEC96F67DE5}" type="pres">
      <dgm:prSet presAssocID="{7BA4BCE7-EAC3-4E75-A4EE-E51D4E086799}" presName="spacer" presStyleCnt="0"/>
      <dgm:spPr/>
    </dgm:pt>
    <dgm:pt modelId="{D8124CAF-029B-44AA-A92F-E1760B8D98F7}" type="pres">
      <dgm:prSet presAssocID="{8676C3B0-22D6-4765-801E-B9AB3B391EC5}" presName="comp" presStyleCnt="0"/>
      <dgm:spPr/>
    </dgm:pt>
    <dgm:pt modelId="{D9A9B7CE-2CE5-4F1F-9B57-6AFCB5823C82}" type="pres">
      <dgm:prSet presAssocID="{8676C3B0-22D6-4765-801E-B9AB3B391EC5}" presName="box" presStyleLbl="node1" presStyleIdx="2" presStyleCnt="3"/>
      <dgm:spPr/>
      <dgm:t>
        <a:bodyPr/>
        <a:lstStyle/>
        <a:p>
          <a:endParaRPr lang="ru-RU"/>
        </a:p>
      </dgm:t>
    </dgm:pt>
    <dgm:pt modelId="{2C4EB1F5-8657-4A18-B7A7-C6BFC49AA843}" type="pres">
      <dgm:prSet presAssocID="{8676C3B0-22D6-4765-801E-B9AB3B391EC5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0A5C62F-8438-4447-96D0-CE92D00EBB86}" type="pres">
      <dgm:prSet presAssocID="{8676C3B0-22D6-4765-801E-B9AB3B391EC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6EB898-2A94-4B71-B034-0A0CAA03DDFC}" type="presOf" srcId="{74386DC2-E29C-4159-82DC-D10F72BC3226}" destId="{A42A8AF3-3EAD-4ECE-8DFE-76F9D48B62AB}" srcOrd="1" destOrd="0" presId="urn:microsoft.com/office/officeart/2005/8/layout/vList4#1"/>
    <dgm:cxn modelId="{D5EA21F1-828E-45DD-B22E-DFB5FA4A5BE4}" type="presOf" srcId="{74386DC2-E29C-4159-82DC-D10F72BC3226}" destId="{FBE2D189-E5B5-4292-B516-2EBF41B24EB8}" srcOrd="0" destOrd="0" presId="urn:microsoft.com/office/officeart/2005/8/layout/vList4#1"/>
    <dgm:cxn modelId="{413C7B40-7A2D-465D-8D08-F072311338D9}" type="presOf" srcId="{8676C3B0-22D6-4765-801E-B9AB3B391EC5}" destId="{C0A5C62F-8438-4447-96D0-CE92D00EBB86}" srcOrd="1" destOrd="0" presId="urn:microsoft.com/office/officeart/2005/8/layout/vList4#1"/>
    <dgm:cxn modelId="{5A5800A8-5A4C-419A-87D6-7EAF233BD46E}" type="presOf" srcId="{8676C3B0-22D6-4765-801E-B9AB3B391EC5}" destId="{D9A9B7CE-2CE5-4F1F-9B57-6AFCB5823C82}" srcOrd="0" destOrd="0" presId="urn:microsoft.com/office/officeart/2005/8/layout/vList4#1"/>
    <dgm:cxn modelId="{41DA0C22-2081-4E21-B117-93F0F936A018}" srcId="{6E1BD3A0-3E80-4F27-B7A2-6BFC0D30EEEC}" destId="{709D4EBF-5A64-409B-A793-3B21719B281D}" srcOrd="1" destOrd="0" parTransId="{521536CC-AE5C-4EBD-A03E-817C193AD037}" sibTransId="{7BA4BCE7-EAC3-4E75-A4EE-E51D4E086799}"/>
    <dgm:cxn modelId="{0E78E5C4-19C7-4AE5-AB63-31701FB8901F}" type="presOf" srcId="{709D4EBF-5A64-409B-A793-3B21719B281D}" destId="{74D892F3-5584-4A8A-A674-74F8A821FCF1}" srcOrd="0" destOrd="0" presId="urn:microsoft.com/office/officeart/2005/8/layout/vList4#1"/>
    <dgm:cxn modelId="{6B81A0CF-06E9-4506-8F7C-5061A5E9357D}" type="presOf" srcId="{6E1BD3A0-3E80-4F27-B7A2-6BFC0D30EEEC}" destId="{BBDCD5EA-2526-4A7C-A2B9-E18880A090BD}" srcOrd="0" destOrd="0" presId="urn:microsoft.com/office/officeart/2005/8/layout/vList4#1"/>
    <dgm:cxn modelId="{A62C4618-17DD-42E9-9E4C-ADE7CFCC0718}" srcId="{6E1BD3A0-3E80-4F27-B7A2-6BFC0D30EEEC}" destId="{8676C3B0-22D6-4765-801E-B9AB3B391EC5}" srcOrd="2" destOrd="0" parTransId="{03EF9E50-3348-4BA8-8231-CDF17750E800}" sibTransId="{41478E61-1102-466F-97A8-9A6A114E2700}"/>
    <dgm:cxn modelId="{3E96BCD6-19C9-4ECF-9BCB-C5B96830B2D8}" srcId="{6E1BD3A0-3E80-4F27-B7A2-6BFC0D30EEEC}" destId="{74386DC2-E29C-4159-82DC-D10F72BC3226}" srcOrd="0" destOrd="0" parTransId="{F66786ED-F6A4-43E4-BDD7-FE4277C25EC2}" sibTransId="{545E43C9-78A4-426C-A0B8-50D13156437F}"/>
    <dgm:cxn modelId="{E799AA3B-0C10-40F6-9565-5A7F3E36ACB5}" type="presOf" srcId="{709D4EBF-5A64-409B-A793-3B21719B281D}" destId="{5D237498-CDDC-4694-BAFE-C6B246B31D0C}" srcOrd="1" destOrd="0" presId="urn:microsoft.com/office/officeart/2005/8/layout/vList4#1"/>
    <dgm:cxn modelId="{23B99DA6-FC1F-4354-9A95-3806F4B9728E}" type="presParOf" srcId="{BBDCD5EA-2526-4A7C-A2B9-E18880A090BD}" destId="{BD52FFCB-CA08-45B7-BB9A-642F21C10C50}" srcOrd="0" destOrd="0" presId="urn:microsoft.com/office/officeart/2005/8/layout/vList4#1"/>
    <dgm:cxn modelId="{9391DEF4-2356-4C57-8FC8-D5BBC867083F}" type="presParOf" srcId="{BD52FFCB-CA08-45B7-BB9A-642F21C10C50}" destId="{FBE2D189-E5B5-4292-B516-2EBF41B24EB8}" srcOrd="0" destOrd="0" presId="urn:microsoft.com/office/officeart/2005/8/layout/vList4#1"/>
    <dgm:cxn modelId="{710E4027-F570-40FE-8900-F319411FD395}" type="presParOf" srcId="{BD52FFCB-CA08-45B7-BB9A-642F21C10C50}" destId="{93E2FB4A-1608-4F54-9432-AF4CE9CCC560}" srcOrd="1" destOrd="0" presId="urn:microsoft.com/office/officeart/2005/8/layout/vList4#1"/>
    <dgm:cxn modelId="{AEDCCFBF-F469-48FD-9510-87BEB35D3A49}" type="presParOf" srcId="{BD52FFCB-CA08-45B7-BB9A-642F21C10C50}" destId="{A42A8AF3-3EAD-4ECE-8DFE-76F9D48B62AB}" srcOrd="2" destOrd="0" presId="urn:microsoft.com/office/officeart/2005/8/layout/vList4#1"/>
    <dgm:cxn modelId="{8C2F7E93-BBCC-4206-AE3B-939295025495}" type="presParOf" srcId="{BBDCD5EA-2526-4A7C-A2B9-E18880A090BD}" destId="{2A352DA8-CC68-45C3-9E2F-8A9B024C2921}" srcOrd="1" destOrd="0" presId="urn:microsoft.com/office/officeart/2005/8/layout/vList4#1"/>
    <dgm:cxn modelId="{AF692EB6-1161-45CB-B2DB-ACC967A2847A}" type="presParOf" srcId="{BBDCD5EA-2526-4A7C-A2B9-E18880A090BD}" destId="{555ADC47-6C25-400A-A480-7C984C3A8128}" srcOrd="2" destOrd="0" presId="urn:microsoft.com/office/officeart/2005/8/layout/vList4#1"/>
    <dgm:cxn modelId="{97DF185C-7A22-496C-9931-09E298D2846B}" type="presParOf" srcId="{555ADC47-6C25-400A-A480-7C984C3A8128}" destId="{74D892F3-5584-4A8A-A674-74F8A821FCF1}" srcOrd="0" destOrd="0" presId="urn:microsoft.com/office/officeart/2005/8/layout/vList4#1"/>
    <dgm:cxn modelId="{CA65D340-CB86-4AD2-9DA5-ECC576121004}" type="presParOf" srcId="{555ADC47-6C25-400A-A480-7C984C3A8128}" destId="{C3454929-9025-45C0-87A8-19F09CE58051}" srcOrd="1" destOrd="0" presId="urn:microsoft.com/office/officeart/2005/8/layout/vList4#1"/>
    <dgm:cxn modelId="{705A8762-0C89-42C0-B3C5-CE079B5B81A9}" type="presParOf" srcId="{555ADC47-6C25-400A-A480-7C984C3A8128}" destId="{5D237498-CDDC-4694-BAFE-C6B246B31D0C}" srcOrd="2" destOrd="0" presId="urn:microsoft.com/office/officeart/2005/8/layout/vList4#1"/>
    <dgm:cxn modelId="{E2156E62-4F3B-4D80-B4CA-4723514F319D}" type="presParOf" srcId="{BBDCD5EA-2526-4A7C-A2B9-E18880A090BD}" destId="{9341B17C-7F9A-4C7C-BCA8-BFEC96F67DE5}" srcOrd="3" destOrd="0" presId="urn:microsoft.com/office/officeart/2005/8/layout/vList4#1"/>
    <dgm:cxn modelId="{69A88914-DC02-4EE3-B97B-F9375652D6E3}" type="presParOf" srcId="{BBDCD5EA-2526-4A7C-A2B9-E18880A090BD}" destId="{D8124CAF-029B-44AA-A92F-E1760B8D98F7}" srcOrd="4" destOrd="0" presId="urn:microsoft.com/office/officeart/2005/8/layout/vList4#1"/>
    <dgm:cxn modelId="{9E96D135-CDB2-4144-86E5-B1C04F1F90F9}" type="presParOf" srcId="{D8124CAF-029B-44AA-A92F-E1760B8D98F7}" destId="{D9A9B7CE-2CE5-4F1F-9B57-6AFCB5823C82}" srcOrd="0" destOrd="0" presId="urn:microsoft.com/office/officeart/2005/8/layout/vList4#1"/>
    <dgm:cxn modelId="{4254813C-5BF5-4776-8A7F-F958192B3F4A}" type="presParOf" srcId="{D8124CAF-029B-44AA-A92F-E1760B8D98F7}" destId="{2C4EB1F5-8657-4A18-B7A7-C6BFC49AA843}" srcOrd="1" destOrd="0" presId="urn:microsoft.com/office/officeart/2005/8/layout/vList4#1"/>
    <dgm:cxn modelId="{B954BA5A-B74A-41CE-B9ED-243356AC1A87}" type="presParOf" srcId="{D8124CAF-029B-44AA-A92F-E1760B8D98F7}" destId="{C0A5C62F-8438-4447-96D0-CE92D00EBB86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CB85D54-04B0-4B48-8042-9B16F07B3253}" type="doc">
      <dgm:prSet loTypeId="urn:microsoft.com/office/officeart/2005/8/layout/hierarchy6" loCatId="hierarchy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0A7E88B-FF07-423C-A435-DFE35A9908B5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Отдел по культуре спорту, молодежной политике и связям с общественностью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43AB01-31E1-4C86-B9D4-C562452394ED}" type="parTrans" cxnId="{35211538-284D-4D9D-BE63-87A8AE0F05E9}">
      <dgm:prSet/>
      <dgm:spPr/>
      <dgm:t>
        <a:bodyPr/>
        <a:lstStyle/>
        <a:p>
          <a:endParaRPr lang="ru-RU"/>
        </a:p>
      </dgm:t>
    </dgm:pt>
    <dgm:pt modelId="{0CDC1C6B-A6C6-4C01-B3AE-4634D0A7C1DB}" type="sibTrans" cxnId="{35211538-284D-4D9D-BE63-87A8AE0F05E9}">
      <dgm:prSet/>
      <dgm:spPr/>
      <dgm:t>
        <a:bodyPr/>
        <a:lstStyle/>
        <a:p>
          <a:endParaRPr lang="ru-RU"/>
        </a:p>
      </dgm:t>
    </dgm:pt>
    <dgm:pt modelId="{DDC5C513-46A1-4C72-885F-E7F007A820E3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МКУК «</a:t>
          </a:r>
          <a:r>
            <a:rPr lang="ru-RU" sz="16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Кожевниковская</a:t>
          </a: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МЦКС» 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EF8C09-F846-4F32-ADEC-E229FCE63486}" type="parTrans" cxnId="{BFE13E8E-250F-4905-AA04-96072509CBA9}">
      <dgm:prSet/>
      <dgm:spPr/>
      <dgm:t>
        <a:bodyPr/>
        <a:lstStyle/>
        <a:p>
          <a:endParaRPr lang="ru-RU"/>
        </a:p>
      </dgm:t>
    </dgm:pt>
    <dgm:pt modelId="{A804CFF4-2830-4EEB-9ADD-1EE0A56EB74C}" type="sibTrans" cxnId="{BFE13E8E-250F-4905-AA04-96072509CBA9}">
      <dgm:prSet/>
      <dgm:spPr/>
      <dgm:t>
        <a:bodyPr/>
        <a:lstStyle/>
        <a:p>
          <a:endParaRPr lang="ru-RU"/>
        </a:p>
      </dgm:t>
    </dgm:pt>
    <dgm:pt modelId="{289EB2FD-748A-4231-AB9E-F5D545E2591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РЦКиД</a:t>
          </a:r>
          <a:endParaRPr lang="ru-RU" sz="14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E14097-D3BC-493C-89F6-1A1634702B15}" type="parTrans" cxnId="{9A9DC3BC-A9DB-41D4-AF89-A8AC1D9272BB}">
      <dgm:prSet/>
      <dgm:spPr/>
      <dgm:t>
        <a:bodyPr/>
        <a:lstStyle/>
        <a:p>
          <a:endParaRPr lang="ru-RU"/>
        </a:p>
      </dgm:t>
    </dgm:pt>
    <dgm:pt modelId="{CE3F840B-AF51-4D25-AD8B-C819B9523BB0}" type="sibTrans" cxnId="{9A9DC3BC-A9DB-41D4-AF89-A8AC1D9272BB}">
      <dgm:prSet/>
      <dgm:spPr/>
      <dgm:t>
        <a:bodyPr/>
        <a:lstStyle/>
        <a:p>
          <a:endParaRPr lang="ru-RU"/>
        </a:p>
      </dgm:t>
    </dgm:pt>
    <dgm:pt modelId="{0F7E1A81-8D70-4EC3-A367-EE18325AAEBD}" type="asst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Сельские филиалы 23</a:t>
          </a:r>
          <a:endParaRPr lang="ru-RU" sz="14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99A967-977B-4063-A0BB-260931783825}" type="parTrans" cxnId="{E11AF463-F6F6-499C-B526-BFBFE31BE043}">
      <dgm:prSet/>
      <dgm:spPr/>
      <dgm:t>
        <a:bodyPr/>
        <a:lstStyle/>
        <a:p>
          <a:endParaRPr lang="ru-RU"/>
        </a:p>
      </dgm:t>
    </dgm:pt>
    <dgm:pt modelId="{F9C46103-B69E-4028-9110-45A355A287E1}" type="sibTrans" cxnId="{E11AF463-F6F6-499C-B526-BFBFE31BE043}">
      <dgm:prSet/>
      <dgm:spPr/>
      <dgm:t>
        <a:bodyPr/>
        <a:lstStyle/>
        <a:p>
          <a:endParaRPr lang="ru-RU"/>
        </a:p>
      </dgm:t>
    </dgm:pt>
    <dgm:pt modelId="{001AFAEE-A032-4B56-8D99-2E5215B59DC3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МКУ «</a:t>
          </a:r>
          <a:r>
            <a:rPr lang="ru-RU" sz="16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Межпоселенческая</a:t>
          </a: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ЦБС </a:t>
          </a:r>
          <a:r>
            <a:rPr lang="ru-RU" sz="16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района»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A494A-467F-4296-9438-BAE055D7587D}" type="parTrans" cxnId="{D0046FA2-FD09-4479-A7E9-4984047464C0}">
      <dgm:prSet/>
      <dgm:spPr/>
      <dgm:t>
        <a:bodyPr/>
        <a:lstStyle/>
        <a:p>
          <a:endParaRPr lang="ru-RU"/>
        </a:p>
      </dgm:t>
    </dgm:pt>
    <dgm:pt modelId="{CB57CA16-5935-4D0F-851B-E0FE8759A4C9}" type="sibTrans" cxnId="{D0046FA2-FD09-4479-A7E9-4984047464C0}">
      <dgm:prSet/>
      <dgm:spPr/>
      <dgm:t>
        <a:bodyPr/>
        <a:lstStyle/>
        <a:p>
          <a:endParaRPr lang="ru-RU"/>
        </a:p>
      </dgm:t>
    </dgm:pt>
    <dgm:pt modelId="{60B81964-3888-4ED2-8061-CD3DEC97D641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90000"/>
            </a:lnSpc>
          </a:pPr>
          <a:endParaRPr lang="ru-RU" sz="1600" b="1" dirty="0" smtClean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</a:pP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МКОУ ДОД</a:t>
          </a:r>
        </a:p>
        <a:p>
          <a:pPr>
            <a:lnSpc>
              <a:spcPct val="90000"/>
            </a:lnSpc>
          </a:pP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6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Кожевниковская</a:t>
          </a: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ДШИ»</a:t>
          </a:r>
        </a:p>
        <a:p>
          <a:pPr>
            <a:lnSpc>
              <a:spcPct val="90000"/>
            </a:lnSpc>
          </a:pPr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28AD03-5215-485D-8A50-A40967CB4F91}" type="parTrans" cxnId="{0E0B7ADB-B820-479A-9A12-D24111B052D1}">
      <dgm:prSet/>
      <dgm:spPr/>
      <dgm:t>
        <a:bodyPr/>
        <a:lstStyle/>
        <a:p>
          <a:endParaRPr lang="ru-RU"/>
        </a:p>
      </dgm:t>
    </dgm:pt>
    <dgm:pt modelId="{619F5C9C-6D94-4A18-9663-EB8AD89C3A18}" type="sibTrans" cxnId="{0E0B7ADB-B820-479A-9A12-D24111B052D1}">
      <dgm:prSet/>
      <dgm:spPr/>
      <dgm:t>
        <a:bodyPr/>
        <a:lstStyle/>
        <a:p>
          <a:endParaRPr lang="ru-RU"/>
        </a:p>
      </dgm:t>
    </dgm:pt>
    <dgm:pt modelId="{13CCFD04-68A8-4CA2-A2F1-FE617CCADF77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Сельские филиалы 20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4E37F3-267F-4025-9BD4-1DA43CD12EAB}" type="parTrans" cxnId="{E6917367-DD33-4B63-BC7C-BEB0AF308D19}">
      <dgm:prSet/>
      <dgm:spPr/>
      <dgm:t>
        <a:bodyPr/>
        <a:lstStyle/>
        <a:p>
          <a:endParaRPr lang="ru-RU"/>
        </a:p>
      </dgm:t>
    </dgm:pt>
    <dgm:pt modelId="{6F71E600-1792-4D1C-8C9F-C25F844D48E8}" type="sibTrans" cxnId="{E6917367-DD33-4B63-BC7C-BEB0AF308D19}">
      <dgm:prSet/>
      <dgm:spPr/>
      <dgm:t>
        <a:bodyPr/>
        <a:lstStyle/>
        <a:p>
          <a:endParaRPr lang="ru-RU"/>
        </a:p>
      </dgm:t>
    </dgm:pt>
    <dgm:pt modelId="{9CE95699-6C7F-4255-A6CA-18F34CA0AB47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Районная и детская библиотеки в                            с. </a:t>
          </a:r>
          <a:r>
            <a:rPr lang="ru-RU" sz="1600" b="1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Кожевниково</a:t>
          </a:r>
          <a:endParaRPr lang="ru-RU" sz="1600" b="1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E24D64-55FF-4268-9889-550B0E73E3FF}" type="parTrans" cxnId="{746EBEF5-BE0C-40DF-B83D-0A2033B05973}">
      <dgm:prSet/>
      <dgm:spPr/>
      <dgm:t>
        <a:bodyPr/>
        <a:lstStyle/>
        <a:p>
          <a:endParaRPr lang="ru-RU"/>
        </a:p>
      </dgm:t>
    </dgm:pt>
    <dgm:pt modelId="{4835E14F-8DDA-47DD-B31E-830E9DB525A8}" type="sibTrans" cxnId="{746EBEF5-BE0C-40DF-B83D-0A2033B05973}">
      <dgm:prSet/>
      <dgm:spPr/>
      <dgm:t>
        <a:bodyPr/>
        <a:lstStyle/>
        <a:p>
          <a:endParaRPr lang="ru-RU"/>
        </a:p>
      </dgm:t>
    </dgm:pt>
    <dgm:pt modelId="{E5FF1FC2-CA3C-43E5-A10F-C4EEB961714C}" type="pres">
      <dgm:prSet presAssocID="{9CB85D54-04B0-4B48-8042-9B16F07B325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13A8AE-1395-4D0D-84FE-9D9034CE8F7F}" type="pres">
      <dgm:prSet presAssocID="{9CB85D54-04B0-4B48-8042-9B16F07B3253}" presName="hierFlow" presStyleCnt="0"/>
      <dgm:spPr/>
      <dgm:t>
        <a:bodyPr/>
        <a:lstStyle/>
        <a:p>
          <a:endParaRPr lang="ru-RU"/>
        </a:p>
      </dgm:t>
    </dgm:pt>
    <dgm:pt modelId="{72F7BF00-131A-4356-B1D0-AEF0532C9AD3}" type="pres">
      <dgm:prSet presAssocID="{9CB85D54-04B0-4B48-8042-9B16F07B3253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874D6C3-B91F-4F8A-B92D-40C036514A0B}" type="pres">
      <dgm:prSet presAssocID="{40A7E88B-FF07-423C-A435-DFE35A9908B5}" presName="Name14" presStyleCnt="0"/>
      <dgm:spPr/>
      <dgm:t>
        <a:bodyPr/>
        <a:lstStyle/>
        <a:p>
          <a:endParaRPr lang="ru-RU"/>
        </a:p>
      </dgm:t>
    </dgm:pt>
    <dgm:pt modelId="{24F34B9D-886B-4E0A-9C3C-F37194101817}" type="pres">
      <dgm:prSet presAssocID="{40A7E88B-FF07-423C-A435-DFE35A9908B5}" presName="level1Shape" presStyleLbl="node0" presStyleIdx="0" presStyleCnt="1" custScaleX="958843" custScaleY="225595" custLinFactNeighborX="-43069" custLinFactNeighborY="-438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BD2D9A-35C1-4EE3-9782-9E84E766E655}" type="pres">
      <dgm:prSet presAssocID="{40A7E88B-FF07-423C-A435-DFE35A9908B5}" presName="hierChild2" presStyleCnt="0"/>
      <dgm:spPr/>
      <dgm:t>
        <a:bodyPr/>
        <a:lstStyle/>
        <a:p>
          <a:endParaRPr lang="ru-RU"/>
        </a:p>
      </dgm:t>
    </dgm:pt>
    <dgm:pt modelId="{05EEA208-C9BD-4205-B381-ED4519B94CF4}" type="pres">
      <dgm:prSet presAssocID="{A4EF8C09-F846-4F32-ADEC-E229FCE63486}" presName="Name19" presStyleLbl="parChTrans1D2" presStyleIdx="0" presStyleCnt="3"/>
      <dgm:spPr/>
      <dgm:t>
        <a:bodyPr/>
        <a:lstStyle/>
        <a:p>
          <a:endParaRPr lang="ru-RU"/>
        </a:p>
      </dgm:t>
    </dgm:pt>
    <dgm:pt modelId="{7D0782FB-8568-4C9D-AE58-600B0EF15856}" type="pres">
      <dgm:prSet presAssocID="{DDC5C513-46A1-4C72-885F-E7F007A820E3}" presName="Name21" presStyleCnt="0"/>
      <dgm:spPr/>
      <dgm:t>
        <a:bodyPr/>
        <a:lstStyle/>
        <a:p>
          <a:endParaRPr lang="ru-RU"/>
        </a:p>
      </dgm:t>
    </dgm:pt>
    <dgm:pt modelId="{A34B962F-8409-439A-B68A-6481D861523C}" type="pres">
      <dgm:prSet presAssocID="{DDC5C513-46A1-4C72-885F-E7F007A820E3}" presName="level2Shape" presStyleLbl="node2" presStyleIdx="0" presStyleCnt="3" custScaleX="421201" custScaleY="458545" custLinFactNeighborX="-22669" custLinFactNeighborY="-44841"/>
      <dgm:spPr/>
      <dgm:t>
        <a:bodyPr/>
        <a:lstStyle/>
        <a:p>
          <a:endParaRPr lang="ru-RU"/>
        </a:p>
      </dgm:t>
    </dgm:pt>
    <dgm:pt modelId="{25B4593F-DC98-415F-A8D4-CFD65EAFEDF0}" type="pres">
      <dgm:prSet presAssocID="{DDC5C513-46A1-4C72-885F-E7F007A820E3}" presName="hierChild3" presStyleCnt="0"/>
      <dgm:spPr/>
      <dgm:t>
        <a:bodyPr/>
        <a:lstStyle/>
        <a:p>
          <a:endParaRPr lang="ru-RU"/>
        </a:p>
      </dgm:t>
    </dgm:pt>
    <dgm:pt modelId="{92EB8D04-B2C7-4D8F-BAA3-F201606E6533}" type="pres">
      <dgm:prSet presAssocID="{D6E14097-D3BC-493C-89F6-1A1634702B15}" presName="Name19" presStyleLbl="parChTrans1D3" presStyleIdx="0" presStyleCnt="4"/>
      <dgm:spPr/>
      <dgm:t>
        <a:bodyPr/>
        <a:lstStyle/>
        <a:p>
          <a:endParaRPr lang="ru-RU"/>
        </a:p>
      </dgm:t>
    </dgm:pt>
    <dgm:pt modelId="{3EA3D47E-9190-4B91-B5FA-25A139A48902}" type="pres">
      <dgm:prSet presAssocID="{289EB2FD-748A-4231-AB9E-F5D545E25912}" presName="Name21" presStyleCnt="0"/>
      <dgm:spPr/>
      <dgm:t>
        <a:bodyPr/>
        <a:lstStyle/>
        <a:p>
          <a:endParaRPr lang="ru-RU"/>
        </a:p>
      </dgm:t>
    </dgm:pt>
    <dgm:pt modelId="{978FD6C5-D467-4B44-B222-67F1DAD518AE}" type="pres">
      <dgm:prSet presAssocID="{289EB2FD-748A-4231-AB9E-F5D545E25912}" presName="level2Shape" presStyleLbl="node3" presStyleIdx="0" presStyleCnt="3" custScaleX="207521" custScaleY="382209" custLinFactNeighborX="92" custLinFactNeighborY="-25208"/>
      <dgm:spPr/>
      <dgm:t>
        <a:bodyPr/>
        <a:lstStyle/>
        <a:p>
          <a:endParaRPr lang="ru-RU"/>
        </a:p>
      </dgm:t>
    </dgm:pt>
    <dgm:pt modelId="{E21FE898-DE64-4A97-943D-92E86F932C51}" type="pres">
      <dgm:prSet presAssocID="{289EB2FD-748A-4231-AB9E-F5D545E25912}" presName="hierChild3" presStyleCnt="0"/>
      <dgm:spPr/>
      <dgm:t>
        <a:bodyPr/>
        <a:lstStyle/>
        <a:p>
          <a:endParaRPr lang="ru-RU"/>
        </a:p>
      </dgm:t>
    </dgm:pt>
    <dgm:pt modelId="{74063365-CE63-402C-B53D-8EFA01DC49C4}" type="pres">
      <dgm:prSet presAssocID="{6E99A967-977B-4063-A0BB-260931783825}" presName="Name19" presStyleLbl="parChTrans1D3" presStyleIdx="1" presStyleCnt="4"/>
      <dgm:spPr/>
      <dgm:t>
        <a:bodyPr/>
        <a:lstStyle/>
        <a:p>
          <a:endParaRPr lang="ru-RU"/>
        </a:p>
      </dgm:t>
    </dgm:pt>
    <dgm:pt modelId="{31230799-3954-4BCD-A71D-20A0BCFB9357}" type="pres">
      <dgm:prSet presAssocID="{0F7E1A81-8D70-4EC3-A367-EE18325AAEBD}" presName="Name21" presStyleCnt="0"/>
      <dgm:spPr/>
      <dgm:t>
        <a:bodyPr/>
        <a:lstStyle/>
        <a:p>
          <a:endParaRPr lang="ru-RU"/>
        </a:p>
      </dgm:t>
    </dgm:pt>
    <dgm:pt modelId="{1498A5DB-9D75-4C5C-B08C-B783F955F8DC}" type="pres">
      <dgm:prSet presAssocID="{0F7E1A81-8D70-4EC3-A367-EE18325AAEBD}" presName="level2Shape" presStyleLbl="asst2" presStyleIdx="0" presStyleCnt="1" custScaleX="279355" custScaleY="550906" custLinFactNeighborX="30671" custLinFactNeighborY="-14232"/>
      <dgm:spPr/>
      <dgm:t>
        <a:bodyPr/>
        <a:lstStyle/>
        <a:p>
          <a:endParaRPr lang="ru-RU"/>
        </a:p>
      </dgm:t>
    </dgm:pt>
    <dgm:pt modelId="{B70A77D6-94C7-463C-8A44-6B312E9CFCDD}" type="pres">
      <dgm:prSet presAssocID="{0F7E1A81-8D70-4EC3-A367-EE18325AAEBD}" presName="hierChild3" presStyleCnt="0"/>
      <dgm:spPr/>
      <dgm:t>
        <a:bodyPr/>
        <a:lstStyle/>
        <a:p>
          <a:endParaRPr lang="ru-RU"/>
        </a:p>
      </dgm:t>
    </dgm:pt>
    <dgm:pt modelId="{1DE4DB3D-44BE-41DD-A947-B1D916B1871F}" type="pres">
      <dgm:prSet presAssocID="{E91A494A-467F-4296-9438-BAE055D7587D}" presName="Name19" presStyleLbl="parChTrans1D2" presStyleIdx="1" presStyleCnt="3"/>
      <dgm:spPr/>
      <dgm:t>
        <a:bodyPr/>
        <a:lstStyle/>
        <a:p>
          <a:endParaRPr lang="ru-RU"/>
        </a:p>
      </dgm:t>
    </dgm:pt>
    <dgm:pt modelId="{B434BC84-AB3C-4B0A-9EAA-57A3983818AB}" type="pres">
      <dgm:prSet presAssocID="{001AFAEE-A032-4B56-8D99-2E5215B59DC3}" presName="Name21" presStyleCnt="0"/>
      <dgm:spPr/>
      <dgm:t>
        <a:bodyPr/>
        <a:lstStyle/>
        <a:p>
          <a:endParaRPr lang="ru-RU"/>
        </a:p>
      </dgm:t>
    </dgm:pt>
    <dgm:pt modelId="{6E00777C-1003-4388-975C-D62F335AC38C}" type="pres">
      <dgm:prSet presAssocID="{001AFAEE-A032-4B56-8D99-2E5215B59DC3}" presName="level2Shape" presStyleLbl="node2" presStyleIdx="1" presStyleCnt="3" custScaleX="684399" custScaleY="296180" custLinFactY="53592" custLinFactNeighborX="-40941" custLinFactNeighborY="100000"/>
      <dgm:spPr/>
      <dgm:t>
        <a:bodyPr/>
        <a:lstStyle/>
        <a:p>
          <a:endParaRPr lang="ru-RU"/>
        </a:p>
      </dgm:t>
    </dgm:pt>
    <dgm:pt modelId="{508E660B-57A8-46A5-B653-2BE2BE0C0F01}" type="pres">
      <dgm:prSet presAssocID="{001AFAEE-A032-4B56-8D99-2E5215B59DC3}" presName="hierChild3" presStyleCnt="0"/>
      <dgm:spPr/>
      <dgm:t>
        <a:bodyPr/>
        <a:lstStyle/>
        <a:p>
          <a:endParaRPr lang="ru-RU"/>
        </a:p>
      </dgm:t>
    </dgm:pt>
    <dgm:pt modelId="{E500484C-135B-464C-842C-7B82E593765E}" type="pres">
      <dgm:prSet presAssocID="{50E24D64-55FF-4268-9889-550B0E73E3FF}" presName="Name19" presStyleLbl="parChTrans1D3" presStyleIdx="2" presStyleCnt="4"/>
      <dgm:spPr/>
      <dgm:t>
        <a:bodyPr/>
        <a:lstStyle/>
        <a:p>
          <a:endParaRPr lang="ru-RU"/>
        </a:p>
      </dgm:t>
    </dgm:pt>
    <dgm:pt modelId="{9758655E-EF7D-4F70-A1F8-B29054336121}" type="pres">
      <dgm:prSet presAssocID="{9CE95699-6C7F-4255-A6CA-18F34CA0AB47}" presName="Name21" presStyleCnt="0"/>
      <dgm:spPr/>
      <dgm:t>
        <a:bodyPr/>
        <a:lstStyle/>
        <a:p>
          <a:endParaRPr lang="ru-RU"/>
        </a:p>
      </dgm:t>
    </dgm:pt>
    <dgm:pt modelId="{A231B7EA-2BC2-472E-8A25-A8F8D6B13852}" type="pres">
      <dgm:prSet presAssocID="{9CE95699-6C7F-4255-A6CA-18F34CA0AB47}" presName="level2Shape" presStyleLbl="node3" presStyleIdx="1" presStyleCnt="3" custScaleX="470841" custScaleY="288315" custLinFactY="124517" custLinFactNeighborX="85671" custLinFactNeighborY="200000"/>
      <dgm:spPr/>
      <dgm:t>
        <a:bodyPr/>
        <a:lstStyle/>
        <a:p>
          <a:endParaRPr lang="ru-RU"/>
        </a:p>
      </dgm:t>
    </dgm:pt>
    <dgm:pt modelId="{EA7A8BEC-3B62-4E91-BE89-65182D0E5A4F}" type="pres">
      <dgm:prSet presAssocID="{9CE95699-6C7F-4255-A6CA-18F34CA0AB47}" presName="hierChild3" presStyleCnt="0"/>
      <dgm:spPr/>
      <dgm:t>
        <a:bodyPr/>
        <a:lstStyle/>
        <a:p>
          <a:endParaRPr lang="ru-RU"/>
        </a:p>
      </dgm:t>
    </dgm:pt>
    <dgm:pt modelId="{1588DB4A-15CE-4099-BD70-85DAEBA74DBB}" type="pres">
      <dgm:prSet presAssocID="{C14E37F3-267F-4025-9BD4-1DA43CD12EAB}" presName="Name19" presStyleLbl="parChTrans1D3" presStyleIdx="3" presStyleCnt="4"/>
      <dgm:spPr/>
      <dgm:t>
        <a:bodyPr/>
        <a:lstStyle/>
        <a:p>
          <a:endParaRPr lang="ru-RU"/>
        </a:p>
      </dgm:t>
    </dgm:pt>
    <dgm:pt modelId="{710F6B0F-98B8-4D27-A4D0-39020F7791FE}" type="pres">
      <dgm:prSet presAssocID="{13CCFD04-68A8-4CA2-A2F1-FE617CCADF77}" presName="Name21" presStyleCnt="0"/>
      <dgm:spPr/>
      <dgm:t>
        <a:bodyPr/>
        <a:lstStyle/>
        <a:p>
          <a:endParaRPr lang="ru-RU"/>
        </a:p>
      </dgm:t>
    </dgm:pt>
    <dgm:pt modelId="{DF588755-3E0B-494B-AAA8-05B7F30FDFFF}" type="pres">
      <dgm:prSet presAssocID="{13CCFD04-68A8-4CA2-A2F1-FE617CCADF77}" presName="level2Shape" presStyleLbl="node3" presStyleIdx="2" presStyleCnt="3" custScaleX="319193" custScaleY="146572" custLinFactY="100000" custLinFactNeighborX="99284" custLinFactNeighborY="158373"/>
      <dgm:spPr/>
      <dgm:t>
        <a:bodyPr/>
        <a:lstStyle/>
        <a:p>
          <a:endParaRPr lang="ru-RU"/>
        </a:p>
      </dgm:t>
    </dgm:pt>
    <dgm:pt modelId="{B53B2788-533D-44FF-BB21-916D3AF96BBD}" type="pres">
      <dgm:prSet presAssocID="{13CCFD04-68A8-4CA2-A2F1-FE617CCADF77}" presName="hierChild3" presStyleCnt="0"/>
      <dgm:spPr/>
      <dgm:t>
        <a:bodyPr/>
        <a:lstStyle/>
        <a:p>
          <a:endParaRPr lang="ru-RU"/>
        </a:p>
      </dgm:t>
    </dgm:pt>
    <dgm:pt modelId="{9FF97584-0A3D-49E5-8F72-D21587F70EE5}" type="pres">
      <dgm:prSet presAssocID="{1D28AD03-5215-485D-8A50-A40967CB4F91}" presName="Name19" presStyleLbl="parChTrans1D2" presStyleIdx="2" presStyleCnt="3"/>
      <dgm:spPr/>
      <dgm:t>
        <a:bodyPr/>
        <a:lstStyle/>
        <a:p>
          <a:endParaRPr lang="ru-RU"/>
        </a:p>
      </dgm:t>
    </dgm:pt>
    <dgm:pt modelId="{BF917B91-EFEF-4204-8BB1-2A964F651EB1}" type="pres">
      <dgm:prSet presAssocID="{60B81964-3888-4ED2-8061-CD3DEC97D641}" presName="Name21" presStyleCnt="0"/>
      <dgm:spPr/>
      <dgm:t>
        <a:bodyPr/>
        <a:lstStyle/>
        <a:p>
          <a:endParaRPr lang="ru-RU"/>
        </a:p>
      </dgm:t>
    </dgm:pt>
    <dgm:pt modelId="{A2E341FF-6780-4C21-A186-78398530E54B}" type="pres">
      <dgm:prSet presAssocID="{60B81964-3888-4ED2-8061-CD3DEC97D641}" presName="level2Shape" presStyleLbl="node2" presStyleIdx="2" presStyleCnt="3" custScaleX="575643" custScaleY="297547" custLinFactNeighborX="38389" custLinFactNeighborY="87448"/>
      <dgm:spPr/>
      <dgm:t>
        <a:bodyPr/>
        <a:lstStyle/>
        <a:p>
          <a:endParaRPr lang="ru-RU"/>
        </a:p>
      </dgm:t>
    </dgm:pt>
    <dgm:pt modelId="{14DD683A-9136-411D-B088-ABBCD3148AE1}" type="pres">
      <dgm:prSet presAssocID="{60B81964-3888-4ED2-8061-CD3DEC97D641}" presName="hierChild3" presStyleCnt="0"/>
      <dgm:spPr/>
      <dgm:t>
        <a:bodyPr/>
        <a:lstStyle/>
        <a:p>
          <a:endParaRPr lang="ru-RU"/>
        </a:p>
      </dgm:t>
    </dgm:pt>
    <dgm:pt modelId="{C57E4361-A1D7-4184-A77A-23A873B9BDF5}" type="pres">
      <dgm:prSet presAssocID="{9CB85D54-04B0-4B48-8042-9B16F07B3253}" presName="bgShapesFlow" presStyleCnt="0"/>
      <dgm:spPr/>
      <dgm:t>
        <a:bodyPr/>
        <a:lstStyle/>
        <a:p>
          <a:endParaRPr lang="ru-RU"/>
        </a:p>
      </dgm:t>
    </dgm:pt>
  </dgm:ptLst>
  <dgm:cxnLst>
    <dgm:cxn modelId="{3238F0F7-9B35-48CE-9747-7E791387710C}" type="presOf" srcId="{E91A494A-467F-4296-9438-BAE055D7587D}" destId="{1DE4DB3D-44BE-41DD-A947-B1D916B1871F}" srcOrd="0" destOrd="0" presId="urn:microsoft.com/office/officeart/2005/8/layout/hierarchy6"/>
    <dgm:cxn modelId="{E11AF463-F6F6-499C-B526-BFBFE31BE043}" srcId="{DDC5C513-46A1-4C72-885F-E7F007A820E3}" destId="{0F7E1A81-8D70-4EC3-A367-EE18325AAEBD}" srcOrd="1" destOrd="0" parTransId="{6E99A967-977B-4063-A0BB-260931783825}" sibTransId="{F9C46103-B69E-4028-9110-45A355A287E1}"/>
    <dgm:cxn modelId="{BFE13E8E-250F-4905-AA04-96072509CBA9}" srcId="{40A7E88B-FF07-423C-A435-DFE35A9908B5}" destId="{DDC5C513-46A1-4C72-885F-E7F007A820E3}" srcOrd="0" destOrd="0" parTransId="{A4EF8C09-F846-4F32-ADEC-E229FCE63486}" sibTransId="{A804CFF4-2830-4EEB-9ADD-1EE0A56EB74C}"/>
    <dgm:cxn modelId="{E6917367-DD33-4B63-BC7C-BEB0AF308D19}" srcId="{001AFAEE-A032-4B56-8D99-2E5215B59DC3}" destId="{13CCFD04-68A8-4CA2-A2F1-FE617CCADF77}" srcOrd="1" destOrd="0" parTransId="{C14E37F3-267F-4025-9BD4-1DA43CD12EAB}" sibTransId="{6F71E600-1792-4D1C-8C9F-C25F844D48E8}"/>
    <dgm:cxn modelId="{61401D2D-F59F-4055-A3DF-B849127BBD17}" type="presOf" srcId="{C14E37F3-267F-4025-9BD4-1DA43CD12EAB}" destId="{1588DB4A-15CE-4099-BD70-85DAEBA74DBB}" srcOrd="0" destOrd="0" presId="urn:microsoft.com/office/officeart/2005/8/layout/hierarchy6"/>
    <dgm:cxn modelId="{9A9DC3BC-A9DB-41D4-AF89-A8AC1D9272BB}" srcId="{DDC5C513-46A1-4C72-885F-E7F007A820E3}" destId="{289EB2FD-748A-4231-AB9E-F5D545E25912}" srcOrd="0" destOrd="0" parTransId="{D6E14097-D3BC-493C-89F6-1A1634702B15}" sibTransId="{CE3F840B-AF51-4D25-AD8B-C819B9523BB0}"/>
    <dgm:cxn modelId="{E5338210-7D07-4484-902D-A77BEE1A39DE}" type="presOf" srcId="{9CB85D54-04B0-4B48-8042-9B16F07B3253}" destId="{E5FF1FC2-CA3C-43E5-A10F-C4EEB961714C}" srcOrd="0" destOrd="0" presId="urn:microsoft.com/office/officeart/2005/8/layout/hierarchy6"/>
    <dgm:cxn modelId="{35211538-284D-4D9D-BE63-87A8AE0F05E9}" srcId="{9CB85D54-04B0-4B48-8042-9B16F07B3253}" destId="{40A7E88B-FF07-423C-A435-DFE35A9908B5}" srcOrd="0" destOrd="0" parTransId="{F143AB01-31E1-4C86-B9D4-C562452394ED}" sibTransId="{0CDC1C6B-A6C6-4C01-B3AE-4634D0A7C1DB}"/>
    <dgm:cxn modelId="{01FCDF3B-24A8-48B3-8115-26151E8D255B}" type="presOf" srcId="{001AFAEE-A032-4B56-8D99-2E5215B59DC3}" destId="{6E00777C-1003-4388-975C-D62F335AC38C}" srcOrd="0" destOrd="0" presId="urn:microsoft.com/office/officeart/2005/8/layout/hierarchy6"/>
    <dgm:cxn modelId="{6F10759A-A6A2-4E20-9284-CDB27544BA42}" type="presOf" srcId="{50E24D64-55FF-4268-9889-550B0E73E3FF}" destId="{E500484C-135B-464C-842C-7B82E593765E}" srcOrd="0" destOrd="0" presId="urn:microsoft.com/office/officeart/2005/8/layout/hierarchy6"/>
    <dgm:cxn modelId="{D8BC61A2-0E71-45D0-BFA9-4EA20EC24BE0}" type="presOf" srcId="{289EB2FD-748A-4231-AB9E-F5D545E25912}" destId="{978FD6C5-D467-4B44-B222-67F1DAD518AE}" srcOrd="0" destOrd="0" presId="urn:microsoft.com/office/officeart/2005/8/layout/hierarchy6"/>
    <dgm:cxn modelId="{62DEA788-E64E-4AF9-8C73-D610A132EAC2}" type="presOf" srcId="{A4EF8C09-F846-4F32-ADEC-E229FCE63486}" destId="{05EEA208-C9BD-4205-B381-ED4519B94CF4}" srcOrd="0" destOrd="0" presId="urn:microsoft.com/office/officeart/2005/8/layout/hierarchy6"/>
    <dgm:cxn modelId="{96B4FE71-FEFD-41DF-9F11-19060C5960A8}" type="presOf" srcId="{D6E14097-D3BC-493C-89F6-1A1634702B15}" destId="{92EB8D04-B2C7-4D8F-BAA3-F201606E6533}" srcOrd="0" destOrd="0" presId="urn:microsoft.com/office/officeart/2005/8/layout/hierarchy6"/>
    <dgm:cxn modelId="{0E8FE401-9632-4268-932B-36497BF4867D}" type="presOf" srcId="{6E99A967-977B-4063-A0BB-260931783825}" destId="{74063365-CE63-402C-B53D-8EFA01DC49C4}" srcOrd="0" destOrd="0" presId="urn:microsoft.com/office/officeart/2005/8/layout/hierarchy6"/>
    <dgm:cxn modelId="{D0046FA2-FD09-4479-A7E9-4984047464C0}" srcId="{40A7E88B-FF07-423C-A435-DFE35A9908B5}" destId="{001AFAEE-A032-4B56-8D99-2E5215B59DC3}" srcOrd="1" destOrd="0" parTransId="{E91A494A-467F-4296-9438-BAE055D7587D}" sibTransId="{CB57CA16-5935-4D0F-851B-E0FE8759A4C9}"/>
    <dgm:cxn modelId="{DB9C712F-3D85-4EC4-8464-AF592323F626}" type="presOf" srcId="{13CCFD04-68A8-4CA2-A2F1-FE617CCADF77}" destId="{DF588755-3E0B-494B-AAA8-05B7F30FDFFF}" srcOrd="0" destOrd="0" presId="urn:microsoft.com/office/officeart/2005/8/layout/hierarchy6"/>
    <dgm:cxn modelId="{B38ABEF8-0E60-4531-B9AC-F88DCDA5FA3D}" type="presOf" srcId="{1D28AD03-5215-485D-8A50-A40967CB4F91}" destId="{9FF97584-0A3D-49E5-8F72-D21587F70EE5}" srcOrd="0" destOrd="0" presId="urn:microsoft.com/office/officeart/2005/8/layout/hierarchy6"/>
    <dgm:cxn modelId="{D4430529-CBB9-4DDA-8236-A918CEFA4126}" type="presOf" srcId="{0F7E1A81-8D70-4EC3-A367-EE18325AAEBD}" destId="{1498A5DB-9D75-4C5C-B08C-B783F955F8DC}" srcOrd="0" destOrd="0" presId="urn:microsoft.com/office/officeart/2005/8/layout/hierarchy6"/>
    <dgm:cxn modelId="{159C71F8-F9A0-4C93-9BEC-8A7261A1F35F}" type="presOf" srcId="{60B81964-3888-4ED2-8061-CD3DEC97D641}" destId="{A2E341FF-6780-4C21-A186-78398530E54B}" srcOrd="0" destOrd="0" presId="urn:microsoft.com/office/officeart/2005/8/layout/hierarchy6"/>
    <dgm:cxn modelId="{0F049BB1-5FE0-4930-BCD1-13DACD268C72}" type="presOf" srcId="{9CE95699-6C7F-4255-A6CA-18F34CA0AB47}" destId="{A231B7EA-2BC2-472E-8A25-A8F8D6B13852}" srcOrd="0" destOrd="0" presId="urn:microsoft.com/office/officeart/2005/8/layout/hierarchy6"/>
    <dgm:cxn modelId="{ACD7F3D9-1373-47E6-92A6-474248635794}" type="presOf" srcId="{DDC5C513-46A1-4C72-885F-E7F007A820E3}" destId="{A34B962F-8409-439A-B68A-6481D861523C}" srcOrd="0" destOrd="0" presId="urn:microsoft.com/office/officeart/2005/8/layout/hierarchy6"/>
    <dgm:cxn modelId="{0E0B7ADB-B820-479A-9A12-D24111B052D1}" srcId="{40A7E88B-FF07-423C-A435-DFE35A9908B5}" destId="{60B81964-3888-4ED2-8061-CD3DEC97D641}" srcOrd="2" destOrd="0" parTransId="{1D28AD03-5215-485D-8A50-A40967CB4F91}" sibTransId="{619F5C9C-6D94-4A18-9663-EB8AD89C3A18}"/>
    <dgm:cxn modelId="{7BF5BFAB-AEA6-4C11-A1E4-E1764815B75F}" type="presOf" srcId="{40A7E88B-FF07-423C-A435-DFE35A9908B5}" destId="{24F34B9D-886B-4E0A-9C3C-F37194101817}" srcOrd="0" destOrd="0" presId="urn:microsoft.com/office/officeart/2005/8/layout/hierarchy6"/>
    <dgm:cxn modelId="{746EBEF5-BE0C-40DF-B83D-0A2033B05973}" srcId="{001AFAEE-A032-4B56-8D99-2E5215B59DC3}" destId="{9CE95699-6C7F-4255-A6CA-18F34CA0AB47}" srcOrd="0" destOrd="0" parTransId="{50E24D64-55FF-4268-9889-550B0E73E3FF}" sibTransId="{4835E14F-8DDA-47DD-B31E-830E9DB525A8}"/>
    <dgm:cxn modelId="{0F44455E-0F22-43BB-8080-8BC25223E9F6}" type="presParOf" srcId="{E5FF1FC2-CA3C-43E5-A10F-C4EEB961714C}" destId="{EB13A8AE-1395-4D0D-84FE-9D9034CE8F7F}" srcOrd="0" destOrd="0" presId="urn:microsoft.com/office/officeart/2005/8/layout/hierarchy6"/>
    <dgm:cxn modelId="{A18D9783-F191-437D-B20F-CED2DB6F8E37}" type="presParOf" srcId="{EB13A8AE-1395-4D0D-84FE-9D9034CE8F7F}" destId="{72F7BF00-131A-4356-B1D0-AEF0532C9AD3}" srcOrd="0" destOrd="0" presId="urn:microsoft.com/office/officeart/2005/8/layout/hierarchy6"/>
    <dgm:cxn modelId="{D0F4C895-B35E-4D53-94C4-5549201B6B42}" type="presParOf" srcId="{72F7BF00-131A-4356-B1D0-AEF0532C9AD3}" destId="{5874D6C3-B91F-4F8A-B92D-40C036514A0B}" srcOrd="0" destOrd="0" presId="urn:microsoft.com/office/officeart/2005/8/layout/hierarchy6"/>
    <dgm:cxn modelId="{1B3190BF-3ECB-4F6F-B2AB-9B5BC65878DA}" type="presParOf" srcId="{5874D6C3-B91F-4F8A-B92D-40C036514A0B}" destId="{24F34B9D-886B-4E0A-9C3C-F37194101817}" srcOrd="0" destOrd="0" presId="urn:microsoft.com/office/officeart/2005/8/layout/hierarchy6"/>
    <dgm:cxn modelId="{5132C989-7BFD-4634-BAC6-986C0DA8BE78}" type="presParOf" srcId="{5874D6C3-B91F-4F8A-B92D-40C036514A0B}" destId="{8BBD2D9A-35C1-4EE3-9782-9E84E766E655}" srcOrd="1" destOrd="0" presId="urn:microsoft.com/office/officeart/2005/8/layout/hierarchy6"/>
    <dgm:cxn modelId="{258FBE6B-3DAA-4460-BBB9-471C48F984DD}" type="presParOf" srcId="{8BBD2D9A-35C1-4EE3-9782-9E84E766E655}" destId="{05EEA208-C9BD-4205-B381-ED4519B94CF4}" srcOrd="0" destOrd="0" presId="urn:microsoft.com/office/officeart/2005/8/layout/hierarchy6"/>
    <dgm:cxn modelId="{0F713B90-B0CE-4D80-A772-D97975512CE7}" type="presParOf" srcId="{8BBD2D9A-35C1-4EE3-9782-9E84E766E655}" destId="{7D0782FB-8568-4C9D-AE58-600B0EF15856}" srcOrd="1" destOrd="0" presId="urn:microsoft.com/office/officeart/2005/8/layout/hierarchy6"/>
    <dgm:cxn modelId="{544C991D-F880-4958-A091-DA6EA1F98FA1}" type="presParOf" srcId="{7D0782FB-8568-4C9D-AE58-600B0EF15856}" destId="{A34B962F-8409-439A-B68A-6481D861523C}" srcOrd="0" destOrd="0" presId="urn:microsoft.com/office/officeart/2005/8/layout/hierarchy6"/>
    <dgm:cxn modelId="{2185306B-D84A-4656-BADF-483E8B45042F}" type="presParOf" srcId="{7D0782FB-8568-4C9D-AE58-600B0EF15856}" destId="{25B4593F-DC98-415F-A8D4-CFD65EAFEDF0}" srcOrd="1" destOrd="0" presId="urn:microsoft.com/office/officeart/2005/8/layout/hierarchy6"/>
    <dgm:cxn modelId="{BF449F00-09B1-412E-A6DC-335D92DDE6EA}" type="presParOf" srcId="{25B4593F-DC98-415F-A8D4-CFD65EAFEDF0}" destId="{92EB8D04-B2C7-4D8F-BAA3-F201606E6533}" srcOrd="0" destOrd="0" presId="urn:microsoft.com/office/officeart/2005/8/layout/hierarchy6"/>
    <dgm:cxn modelId="{20A8B2C5-A541-4F7D-8685-0085CD3A7A76}" type="presParOf" srcId="{25B4593F-DC98-415F-A8D4-CFD65EAFEDF0}" destId="{3EA3D47E-9190-4B91-B5FA-25A139A48902}" srcOrd="1" destOrd="0" presId="urn:microsoft.com/office/officeart/2005/8/layout/hierarchy6"/>
    <dgm:cxn modelId="{F8C4AB29-D984-4967-9373-22ED4AA6479F}" type="presParOf" srcId="{3EA3D47E-9190-4B91-B5FA-25A139A48902}" destId="{978FD6C5-D467-4B44-B222-67F1DAD518AE}" srcOrd="0" destOrd="0" presId="urn:microsoft.com/office/officeart/2005/8/layout/hierarchy6"/>
    <dgm:cxn modelId="{B6042233-0DDA-42F8-B264-9D86F86178D8}" type="presParOf" srcId="{3EA3D47E-9190-4B91-B5FA-25A139A48902}" destId="{E21FE898-DE64-4A97-943D-92E86F932C51}" srcOrd="1" destOrd="0" presId="urn:microsoft.com/office/officeart/2005/8/layout/hierarchy6"/>
    <dgm:cxn modelId="{5F2B3CD9-330E-4022-9C35-79B4BAC9EDDB}" type="presParOf" srcId="{25B4593F-DC98-415F-A8D4-CFD65EAFEDF0}" destId="{74063365-CE63-402C-B53D-8EFA01DC49C4}" srcOrd="2" destOrd="0" presId="urn:microsoft.com/office/officeart/2005/8/layout/hierarchy6"/>
    <dgm:cxn modelId="{15B99A3F-EA3D-4ED4-BAEC-01A184C70E2A}" type="presParOf" srcId="{25B4593F-DC98-415F-A8D4-CFD65EAFEDF0}" destId="{31230799-3954-4BCD-A71D-20A0BCFB9357}" srcOrd="3" destOrd="0" presId="urn:microsoft.com/office/officeart/2005/8/layout/hierarchy6"/>
    <dgm:cxn modelId="{CC003A9B-17E9-484B-AC69-E896BB13ADBB}" type="presParOf" srcId="{31230799-3954-4BCD-A71D-20A0BCFB9357}" destId="{1498A5DB-9D75-4C5C-B08C-B783F955F8DC}" srcOrd="0" destOrd="0" presId="urn:microsoft.com/office/officeart/2005/8/layout/hierarchy6"/>
    <dgm:cxn modelId="{AE5DF945-EB6A-40B9-A48E-252E74E9E9F9}" type="presParOf" srcId="{31230799-3954-4BCD-A71D-20A0BCFB9357}" destId="{B70A77D6-94C7-463C-8A44-6B312E9CFCDD}" srcOrd="1" destOrd="0" presId="urn:microsoft.com/office/officeart/2005/8/layout/hierarchy6"/>
    <dgm:cxn modelId="{502CAEC3-82FF-4F88-8F8E-B09F7773290F}" type="presParOf" srcId="{8BBD2D9A-35C1-4EE3-9782-9E84E766E655}" destId="{1DE4DB3D-44BE-41DD-A947-B1D916B1871F}" srcOrd="2" destOrd="0" presId="urn:microsoft.com/office/officeart/2005/8/layout/hierarchy6"/>
    <dgm:cxn modelId="{2EB7041C-CA5C-48F1-97B0-B34809F69EEA}" type="presParOf" srcId="{8BBD2D9A-35C1-4EE3-9782-9E84E766E655}" destId="{B434BC84-AB3C-4B0A-9EAA-57A3983818AB}" srcOrd="3" destOrd="0" presId="urn:microsoft.com/office/officeart/2005/8/layout/hierarchy6"/>
    <dgm:cxn modelId="{599DDD72-2CE1-4804-881B-7D2B4044C1BE}" type="presParOf" srcId="{B434BC84-AB3C-4B0A-9EAA-57A3983818AB}" destId="{6E00777C-1003-4388-975C-D62F335AC38C}" srcOrd="0" destOrd="0" presId="urn:microsoft.com/office/officeart/2005/8/layout/hierarchy6"/>
    <dgm:cxn modelId="{8615129B-FE68-47E4-8C3F-71F3385F985E}" type="presParOf" srcId="{B434BC84-AB3C-4B0A-9EAA-57A3983818AB}" destId="{508E660B-57A8-46A5-B653-2BE2BE0C0F01}" srcOrd="1" destOrd="0" presId="urn:microsoft.com/office/officeart/2005/8/layout/hierarchy6"/>
    <dgm:cxn modelId="{BB86DB59-6961-45E8-AF49-394D04DBB503}" type="presParOf" srcId="{508E660B-57A8-46A5-B653-2BE2BE0C0F01}" destId="{E500484C-135B-464C-842C-7B82E593765E}" srcOrd="0" destOrd="0" presId="urn:microsoft.com/office/officeart/2005/8/layout/hierarchy6"/>
    <dgm:cxn modelId="{472865C2-D427-4AB2-B3BD-57779B9D5FEC}" type="presParOf" srcId="{508E660B-57A8-46A5-B653-2BE2BE0C0F01}" destId="{9758655E-EF7D-4F70-A1F8-B29054336121}" srcOrd="1" destOrd="0" presId="urn:microsoft.com/office/officeart/2005/8/layout/hierarchy6"/>
    <dgm:cxn modelId="{CABEBBFF-7FB9-4D60-948D-68B61EEB4C03}" type="presParOf" srcId="{9758655E-EF7D-4F70-A1F8-B29054336121}" destId="{A231B7EA-2BC2-472E-8A25-A8F8D6B13852}" srcOrd="0" destOrd="0" presId="urn:microsoft.com/office/officeart/2005/8/layout/hierarchy6"/>
    <dgm:cxn modelId="{1032F79E-BF57-4869-B713-04761E7D2092}" type="presParOf" srcId="{9758655E-EF7D-4F70-A1F8-B29054336121}" destId="{EA7A8BEC-3B62-4E91-BE89-65182D0E5A4F}" srcOrd="1" destOrd="0" presId="urn:microsoft.com/office/officeart/2005/8/layout/hierarchy6"/>
    <dgm:cxn modelId="{50494A58-DC2B-4E43-8CE8-DF037C732EDF}" type="presParOf" srcId="{508E660B-57A8-46A5-B653-2BE2BE0C0F01}" destId="{1588DB4A-15CE-4099-BD70-85DAEBA74DBB}" srcOrd="2" destOrd="0" presId="urn:microsoft.com/office/officeart/2005/8/layout/hierarchy6"/>
    <dgm:cxn modelId="{9F5E5B6B-3FF9-48CD-A173-0FA0D634B6D7}" type="presParOf" srcId="{508E660B-57A8-46A5-B653-2BE2BE0C0F01}" destId="{710F6B0F-98B8-4D27-A4D0-39020F7791FE}" srcOrd="3" destOrd="0" presId="urn:microsoft.com/office/officeart/2005/8/layout/hierarchy6"/>
    <dgm:cxn modelId="{374D3F84-EDF7-42A2-9B16-80BC0EA63AB2}" type="presParOf" srcId="{710F6B0F-98B8-4D27-A4D0-39020F7791FE}" destId="{DF588755-3E0B-494B-AAA8-05B7F30FDFFF}" srcOrd="0" destOrd="0" presId="urn:microsoft.com/office/officeart/2005/8/layout/hierarchy6"/>
    <dgm:cxn modelId="{BC12093D-3D83-408D-A527-3135D573E2C7}" type="presParOf" srcId="{710F6B0F-98B8-4D27-A4D0-39020F7791FE}" destId="{B53B2788-533D-44FF-BB21-916D3AF96BBD}" srcOrd="1" destOrd="0" presId="urn:microsoft.com/office/officeart/2005/8/layout/hierarchy6"/>
    <dgm:cxn modelId="{B7B495AE-11E9-4C7F-ADCC-AEC2950A88FF}" type="presParOf" srcId="{8BBD2D9A-35C1-4EE3-9782-9E84E766E655}" destId="{9FF97584-0A3D-49E5-8F72-D21587F70EE5}" srcOrd="4" destOrd="0" presId="urn:microsoft.com/office/officeart/2005/8/layout/hierarchy6"/>
    <dgm:cxn modelId="{148D218F-676B-4657-8F0C-9C0E11253BE9}" type="presParOf" srcId="{8BBD2D9A-35C1-4EE3-9782-9E84E766E655}" destId="{BF917B91-EFEF-4204-8BB1-2A964F651EB1}" srcOrd="5" destOrd="0" presId="urn:microsoft.com/office/officeart/2005/8/layout/hierarchy6"/>
    <dgm:cxn modelId="{7F8FE859-3422-4E44-9D84-AC06594CC040}" type="presParOf" srcId="{BF917B91-EFEF-4204-8BB1-2A964F651EB1}" destId="{A2E341FF-6780-4C21-A186-78398530E54B}" srcOrd="0" destOrd="0" presId="urn:microsoft.com/office/officeart/2005/8/layout/hierarchy6"/>
    <dgm:cxn modelId="{FB192B97-4B2B-46FD-ADC2-7C0ECDEDC615}" type="presParOf" srcId="{BF917B91-EFEF-4204-8BB1-2A964F651EB1}" destId="{14DD683A-9136-411D-B088-ABBCD3148AE1}" srcOrd="1" destOrd="0" presId="urn:microsoft.com/office/officeart/2005/8/layout/hierarchy6"/>
    <dgm:cxn modelId="{B629B19C-C2C7-4D57-9861-7CC9CEEFD00D}" type="presParOf" srcId="{E5FF1FC2-CA3C-43E5-A10F-C4EEB961714C}" destId="{C57E4361-A1D7-4184-A77A-23A873B9BDF5}" srcOrd="1" destOrd="0" presId="urn:microsoft.com/office/officeart/2005/8/layout/hierarchy6"/>
  </dgm:cxnLst>
  <dgm:bg>
    <a:solidFill>
      <a:schemeClr val="accent1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87D85FA-573B-4E93-A840-F7E74EAAF3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D19F72-CCFE-4F88-8694-74E8845D4D8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МП «Поддержка специалистов на территории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района» на поддержку специалистов системы здравоохранения  100 тыс. руб. 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61DCA9-D29B-4AF5-8810-2F736317F0D0}" type="parTrans" cxnId="{4DB4B96A-9BC3-4736-A8D8-0D6B36D2E66A}">
      <dgm:prSet/>
      <dgm:spPr/>
      <dgm:t>
        <a:bodyPr/>
        <a:lstStyle/>
        <a:p>
          <a:endParaRPr lang="ru-RU"/>
        </a:p>
      </dgm:t>
    </dgm:pt>
    <dgm:pt modelId="{13F20088-4777-4D6E-B701-15AB40D469FB}" type="sibTrans" cxnId="{4DB4B96A-9BC3-4736-A8D8-0D6B36D2E66A}">
      <dgm:prSet/>
      <dgm:spPr/>
      <dgm:t>
        <a:bodyPr/>
        <a:lstStyle/>
        <a:p>
          <a:endParaRPr lang="ru-RU"/>
        </a:p>
      </dgm:t>
    </dgm:pt>
    <dgm:pt modelId="{9B10E2CF-3EFB-47FC-94EC-126F17E6CC40}" type="pres">
      <dgm:prSet presAssocID="{287D85FA-573B-4E93-A840-F7E74EAAF3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599788-583B-4944-9DB1-E406C1D30B3D}" type="pres">
      <dgm:prSet presAssocID="{11D19F72-CCFE-4F88-8694-74E8845D4D88}" presName="parentText" presStyleLbl="node1" presStyleIdx="0" presStyleCnt="1" custLinFactNeighborX="1266" custLinFactNeighborY="-382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351B88-6311-41B3-AF3E-49D619D253EB}" type="presOf" srcId="{287D85FA-573B-4E93-A840-F7E74EAAF3CE}" destId="{9B10E2CF-3EFB-47FC-94EC-126F17E6CC40}" srcOrd="0" destOrd="0" presId="urn:microsoft.com/office/officeart/2005/8/layout/vList2"/>
    <dgm:cxn modelId="{4DB4B96A-9BC3-4736-A8D8-0D6B36D2E66A}" srcId="{287D85FA-573B-4E93-A840-F7E74EAAF3CE}" destId="{11D19F72-CCFE-4F88-8694-74E8845D4D88}" srcOrd="0" destOrd="0" parTransId="{4A61DCA9-D29B-4AF5-8810-2F736317F0D0}" sibTransId="{13F20088-4777-4D6E-B701-15AB40D469FB}"/>
    <dgm:cxn modelId="{F4D3C46B-E20A-4AD7-AB0A-530736B011AA}" type="presOf" srcId="{11D19F72-CCFE-4F88-8694-74E8845D4D88}" destId="{11599788-583B-4944-9DB1-E406C1D30B3D}" srcOrd="0" destOrd="0" presId="urn:microsoft.com/office/officeart/2005/8/layout/vList2"/>
    <dgm:cxn modelId="{A2E939AA-62DA-4BB8-9FD0-CE41667A3A9E}" type="presParOf" srcId="{9B10E2CF-3EFB-47FC-94EC-126F17E6CC40}" destId="{11599788-583B-4944-9DB1-E406C1D30B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20F0A7-87C1-4AC6-9654-5859C82A09FC}" type="doc">
      <dgm:prSet loTypeId="urn:microsoft.com/office/officeart/2005/8/layout/hLis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F2D50E-B6C8-46EC-84E6-068843BD7618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  <a:ln/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Целевые безвозмездные поступления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B188F9-54AE-4FAF-9263-F4FAB0D96ACC}" type="parTrans" cxnId="{155DBF37-65C2-49B8-9518-CEDC058D4B92}">
      <dgm:prSet/>
      <dgm:spPr/>
      <dgm:t>
        <a:bodyPr/>
        <a:lstStyle/>
        <a:p>
          <a:endParaRPr lang="ru-RU"/>
        </a:p>
      </dgm:t>
    </dgm:pt>
    <dgm:pt modelId="{141BC378-6694-404B-8FE7-D2D52DCCFD9E}" type="sibTrans" cxnId="{155DBF37-65C2-49B8-9518-CEDC058D4B92}">
      <dgm:prSet/>
      <dgm:spPr/>
      <dgm:t>
        <a:bodyPr/>
        <a:lstStyle/>
        <a:p>
          <a:endParaRPr lang="ru-RU"/>
        </a:p>
      </dgm:t>
    </dgm:pt>
    <dgm:pt modelId="{A5AFA639-BADF-413C-8DFA-3D55FD58A253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</a:p>
        <a:p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365 386</a:t>
          </a:r>
        </a:p>
        <a:p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 руб.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1847EC-E6C2-4C80-975F-4F62C908915E}" type="parTrans" cxnId="{57E22C00-4F7D-48DF-BD45-DCBA4760148C}">
      <dgm:prSet/>
      <dgm:spPr/>
      <dgm:t>
        <a:bodyPr/>
        <a:lstStyle/>
        <a:p>
          <a:endParaRPr lang="ru-RU"/>
        </a:p>
      </dgm:t>
    </dgm:pt>
    <dgm:pt modelId="{4043EBC3-8023-4485-A09C-FA475A288EA2}" type="sibTrans" cxnId="{57E22C00-4F7D-48DF-BD45-DCBA4760148C}">
      <dgm:prSet/>
      <dgm:spPr/>
      <dgm:t>
        <a:bodyPr/>
        <a:lstStyle/>
        <a:p>
          <a:endParaRPr lang="ru-RU"/>
        </a:p>
      </dgm:t>
    </dgm:pt>
    <dgm:pt modelId="{84E37BDB-497F-45E1-87AC-179217AB89CC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B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 </a:t>
          </a:r>
        </a:p>
        <a:p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27 937</a:t>
          </a:r>
        </a:p>
        <a:p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 руб.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E0EB67-B2AA-49C2-926A-3F6C96ED706B}" type="parTrans" cxnId="{7D546E89-4959-4BBE-8005-BEB0B1DC3576}">
      <dgm:prSet/>
      <dgm:spPr/>
      <dgm:t>
        <a:bodyPr/>
        <a:lstStyle/>
        <a:p>
          <a:endParaRPr lang="ru-RU"/>
        </a:p>
      </dgm:t>
    </dgm:pt>
    <dgm:pt modelId="{7FEC3B0E-5C4F-4459-815C-9A63AFD56C06}" type="sibTrans" cxnId="{7D546E89-4959-4BBE-8005-BEB0B1DC3576}">
      <dgm:prSet/>
      <dgm:spPr/>
      <dgm:t>
        <a:bodyPr/>
        <a:lstStyle/>
        <a:p>
          <a:endParaRPr lang="ru-RU"/>
        </a:p>
      </dgm:t>
    </dgm:pt>
    <dgm:pt modelId="{8F27E781-D3AB-4778-AEE8-B9905B80C669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 на осуществление областных и федеральных полномочий</a:t>
          </a:r>
        </a:p>
        <a:p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387 993</a:t>
          </a:r>
        </a:p>
        <a:p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т. руб.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8289B0-B543-47AC-A433-150F3D83DE0C}" type="parTrans" cxnId="{4245D229-CC0A-4CD4-A09D-FAD7310B4C70}">
      <dgm:prSet/>
      <dgm:spPr/>
      <dgm:t>
        <a:bodyPr/>
        <a:lstStyle/>
        <a:p>
          <a:endParaRPr lang="ru-RU"/>
        </a:p>
      </dgm:t>
    </dgm:pt>
    <dgm:pt modelId="{274EC5FB-7C00-4FD9-AF98-5C22167E597E}" type="sibTrans" cxnId="{4245D229-CC0A-4CD4-A09D-FAD7310B4C70}">
      <dgm:prSet/>
      <dgm:spPr/>
      <dgm:t>
        <a:bodyPr/>
        <a:lstStyle/>
        <a:p>
          <a:endParaRPr lang="ru-RU"/>
        </a:p>
      </dgm:t>
    </dgm:pt>
    <dgm:pt modelId="{552A23BC-3D70-4C6E-A206-DF79F8455CCF}" type="pres">
      <dgm:prSet presAssocID="{3D20F0A7-87C1-4AC6-9654-5859C82A09F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FAED88-0F49-4BA3-A562-9E53010A9065}" type="pres">
      <dgm:prSet presAssocID="{F9F2D50E-B6C8-46EC-84E6-068843BD7618}" presName="roof" presStyleLbl="dkBgShp" presStyleIdx="0" presStyleCnt="2" custScaleX="96034" custScaleY="77115" custLinFactNeighborX="-231" custLinFactNeighborY="30637"/>
      <dgm:spPr/>
      <dgm:t>
        <a:bodyPr/>
        <a:lstStyle/>
        <a:p>
          <a:endParaRPr lang="ru-RU"/>
        </a:p>
      </dgm:t>
    </dgm:pt>
    <dgm:pt modelId="{850430CA-1CB7-4B46-9DE8-35B927B0E434}" type="pres">
      <dgm:prSet presAssocID="{F9F2D50E-B6C8-46EC-84E6-068843BD7618}" presName="pillars" presStyleCnt="0"/>
      <dgm:spPr/>
    </dgm:pt>
    <dgm:pt modelId="{AD1BEA59-5E92-4E1F-8164-74C1A5B6F30C}" type="pres">
      <dgm:prSet presAssocID="{F9F2D50E-B6C8-46EC-84E6-068843BD7618}" presName="pillar1" presStyleLbl="node1" presStyleIdx="0" presStyleCnt="3" custScaleX="34155" custScaleY="106891" custLinFactNeighborX="-343" custLinFactNeighborY="9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17B1D-211C-4FC6-9638-405EA37B622A}" type="pres">
      <dgm:prSet presAssocID="{8F27E781-D3AB-4778-AEE8-B9905B80C669}" presName="pillarX" presStyleLbl="node1" presStyleIdx="1" presStyleCnt="3" custScaleX="37088" custScaleY="100850" custLinFactNeighborX="-281" custLinFactNeighborY="6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BF2F47-A465-424E-A0AC-0C06C95DDC1C}" type="pres">
      <dgm:prSet presAssocID="{84E37BDB-497F-45E1-87AC-179217AB89CC}" presName="pillarX" presStyleLbl="node1" presStyleIdx="2" presStyleCnt="3" custScaleX="35262" custScaleY="101314" custLinFactNeighborX="-2062" custLinFactNeighborY="6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2A2DA-7C0A-44F4-911C-F065EEDD7B87}" type="pres">
      <dgm:prSet presAssocID="{F9F2D50E-B6C8-46EC-84E6-068843BD7618}" presName="base" presStyleLbl="dkBgShp" presStyleIdx="1" presStyleCnt="2" custLinFactY="74392" custLinFactNeighborX="2685" custLinFactNeighborY="100000"/>
      <dgm:spPr/>
    </dgm:pt>
  </dgm:ptLst>
  <dgm:cxnLst>
    <dgm:cxn modelId="{B88083D5-B97B-4B67-8F9A-455CAE44E364}" type="presOf" srcId="{84E37BDB-497F-45E1-87AC-179217AB89CC}" destId="{B1BF2F47-A465-424E-A0AC-0C06C95DDC1C}" srcOrd="0" destOrd="0" presId="urn:microsoft.com/office/officeart/2005/8/layout/hList3"/>
    <dgm:cxn modelId="{EA828566-3EEB-4815-A805-A6A4B145B432}" type="presOf" srcId="{3D20F0A7-87C1-4AC6-9654-5859C82A09FC}" destId="{552A23BC-3D70-4C6E-A206-DF79F8455CCF}" srcOrd="0" destOrd="0" presId="urn:microsoft.com/office/officeart/2005/8/layout/hList3"/>
    <dgm:cxn modelId="{E40F8FA3-47C0-4D04-BB39-16ED1B53BFB8}" type="presOf" srcId="{F9F2D50E-B6C8-46EC-84E6-068843BD7618}" destId="{58FAED88-0F49-4BA3-A562-9E53010A9065}" srcOrd="0" destOrd="0" presId="urn:microsoft.com/office/officeart/2005/8/layout/hList3"/>
    <dgm:cxn modelId="{4245D229-CC0A-4CD4-A09D-FAD7310B4C70}" srcId="{F9F2D50E-B6C8-46EC-84E6-068843BD7618}" destId="{8F27E781-D3AB-4778-AEE8-B9905B80C669}" srcOrd="1" destOrd="0" parTransId="{048289B0-B543-47AC-A433-150F3D83DE0C}" sibTransId="{274EC5FB-7C00-4FD9-AF98-5C22167E597E}"/>
    <dgm:cxn modelId="{57E22C00-4F7D-48DF-BD45-DCBA4760148C}" srcId="{F9F2D50E-B6C8-46EC-84E6-068843BD7618}" destId="{A5AFA639-BADF-413C-8DFA-3D55FD58A253}" srcOrd="0" destOrd="0" parTransId="{7B1847EC-E6C2-4C80-975F-4F62C908915E}" sibTransId="{4043EBC3-8023-4485-A09C-FA475A288EA2}"/>
    <dgm:cxn modelId="{5F8202EA-07CC-495F-B8BC-C4BF0302775A}" type="presOf" srcId="{8F27E781-D3AB-4778-AEE8-B9905B80C669}" destId="{CB117B1D-211C-4FC6-9638-405EA37B622A}" srcOrd="0" destOrd="0" presId="urn:microsoft.com/office/officeart/2005/8/layout/hList3"/>
    <dgm:cxn modelId="{7D546E89-4959-4BBE-8005-BEB0B1DC3576}" srcId="{F9F2D50E-B6C8-46EC-84E6-068843BD7618}" destId="{84E37BDB-497F-45E1-87AC-179217AB89CC}" srcOrd="2" destOrd="0" parTransId="{67E0EB67-B2AA-49C2-926A-3F6C96ED706B}" sibTransId="{7FEC3B0E-5C4F-4459-815C-9A63AFD56C06}"/>
    <dgm:cxn modelId="{C693C956-64E1-4E16-9F10-9DDC1C5DBFEE}" type="presOf" srcId="{A5AFA639-BADF-413C-8DFA-3D55FD58A253}" destId="{AD1BEA59-5E92-4E1F-8164-74C1A5B6F30C}" srcOrd="0" destOrd="0" presId="urn:microsoft.com/office/officeart/2005/8/layout/hList3"/>
    <dgm:cxn modelId="{155DBF37-65C2-49B8-9518-CEDC058D4B92}" srcId="{3D20F0A7-87C1-4AC6-9654-5859C82A09FC}" destId="{F9F2D50E-B6C8-46EC-84E6-068843BD7618}" srcOrd="0" destOrd="0" parTransId="{AAB188F9-54AE-4FAF-9263-F4FAB0D96ACC}" sibTransId="{141BC378-6694-404B-8FE7-D2D52DCCFD9E}"/>
    <dgm:cxn modelId="{35686232-E25E-4F2A-AAD6-A46130599648}" type="presParOf" srcId="{552A23BC-3D70-4C6E-A206-DF79F8455CCF}" destId="{58FAED88-0F49-4BA3-A562-9E53010A9065}" srcOrd="0" destOrd="0" presId="urn:microsoft.com/office/officeart/2005/8/layout/hList3"/>
    <dgm:cxn modelId="{20BAD647-D553-4BED-A993-8E01908826F2}" type="presParOf" srcId="{552A23BC-3D70-4C6E-A206-DF79F8455CCF}" destId="{850430CA-1CB7-4B46-9DE8-35B927B0E434}" srcOrd="1" destOrd="0" presId="urn:microsoft.com/office/officeart/2005/8/layout/hList3"/>
    <dgm:cxn modelId="{2A0AA848-1F20-4A24-97D1-1294A44EC017}" type="presParOf" srcId="{850430CA-1CB7-4B46-9DE8-35B927B0E434}" destId="{AD1BEA59-5E92-4E1F-8164-74C1A5B6F30C}" srcOrd="0" destOrd="0" presId="urn:microsoft.com/office/officeart/2005/8/layout/hList3"/>
    <dgm:cxn modelId="{31B9C6CF-F57E-46A0-9C88-634E3F0E1A9D}" type="presParOf" srcId="{850430CA-1CB7-4B46-9DE8-35B927B0E434}" destId="{CB117B1D-211C-4FC6-9638-405EA37B622A}" srcOrd="1" destOrd="0" presId="urn:microsoft.com/office/officeart/2005/8/layout/hList3"/>
    <dgm:cxn modelId="{D6968499-2415-4D63-BD69-8CC551A8B55D}" type="presParOf" srcId="{850430CA-1CB7-4B46-9DE8-35B927B0E434}" destId="{B1BF2F47-A465-424E-A0AC-0C06C95DDC1C}" srcOrd="2" destOrd="0" presId="urn:microsoft.com/office/officeart/2005/8/layout/hList3"/>
    <dgm:cxn modelId="{EDB37882-1041-4466-ADAB-AD1C3CC36071}" type="presParOf" srcId="{552A23BC-3D70-4C6E-A206-DF79F8455CCF}" destId="{26A2A2DA-7C0A-44F4-911C-F065EEDD7B8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01A8EB-6836-4401-ABAF-D212EBBC73D0}" type="doc">
      <dgm:prSet loTypeId="urn:microsoft.com/office/officeart/2005/8/layout/hierarchy4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4B5CDE-B99A-49AD-B0BA-48A56DE1D988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Нецелевая финансовая помощь</a:t>
          </a:r>
          <a:endParaRPr lang="ru-RU" sz="18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BF3FA0-2FA0-4A4B-857B-9EB252B175E0}" type="parTrans" cxnId="{79FF6CC5-2274-4F1F-B7E3-CBB107810954}">
      <dgm:prSet/>
      <dgm:spPr/>
      <dgm:t>
        <a:bodyPr/>
        <a:lstStyle/>
        <a:p>
          <a:endParaRPr lang="ru-RU"/>
        </a:p>
      </dgm:t>
    </dgm:pt>
    <dgm:pt modelId="{889627FD-2382-4AFC-9BD2-AF2DDA56DF36}" type="sibTrans" cxnId="{79FF6CC5-2274-4F1F-B7E3-CBB107810954}">
      <dgm:prSet/>
      <dgm:spPr/>
      <dgm:t>
        <a:bodyPr/>
        <a:lstStyle/>
        <a:p>
          <a:endParaRPr lang="ru-RU"/>
        </a:p>
      </dgm:t>
    </dgm:pt>
    <dgm:pt modelId="{62A68688-5A83-4473-B7C0-33AC164AEC8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1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Дотация на выравнивание бюджетной обеспеченности </a:t>
          </a:r>
        </a:p>
        <a:p>
          <a:r>
            <a:rPr lang="ru-RU" sz="1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85 182</a:t>
          </a:r>
        </a:p>
        <a:p>
          <a:r>
            <a:rPr lang="ru-RU" sz="1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 руб.</a:t>
          </a:r>
          <a:endParaRPr lang="ru-RU" sz="16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17F5E8-F71C-4BA7-8D25-15041BE6DC1A}" type="parTrans" cxnId="{05321BCC-F912-43F4-8F40-923BCFCB7A3A}">
      <dgm:prSet/>
      <dgm:spPr/>
      <dgm:t>
        <a:bodyPr/>
        <a:lstStyle/>
        <a:p>
          <a:endParaRPr lang="ru-RU"/>
        </a:p>
      </dgm:t>
    </dgm:pt>
    <dgm:pt modelId="{6D4CD22C-86AB-42A1-9A77-FCA51035DB83}" type="sibTrans" cxnId="{05321BCC-F912-43F4-8F40-923BCFCB7A3A}">
      <dgm:prSet/>
      <dgm:spPr/>
      <dgm:t>
        <a:bodyPr/>
        <a:lstStyle/>
        <a:p>
          <a:endParaRPr lang="ru-RU"/>
        </a:p>
      </dgm:t>
    </dgm:pt>
    <dgm:pt modelId="{97B3F123-3734-4FA1-8051-FA1DE909F4B4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Дотация на обеспечение сбалансированности </a:t>
          </a:r>
        </a:p>
        <a:p>
          <a:r>
            <a:rPr lang="ru-RU" sz="1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42 166</a:t>
          </a:r>
        </a:p>
        <a:p>
          <a:r>
            <a:rPr lang="ru-RU" sz="1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т. руб.</a:t>
          </a:r>
          <a:endParaRPr lang="ru-RU" sz="16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526303-5CCC-479A-97C1-3D84BBB9256A}" type="parTrans" cxnId="{C5BEEF6F-1C87-42DD-95D6-D73595818187}">
      <dgm:prSet/>
      <dgm:spPr/>
      <dgm:t>
        <a:bodyPr/>
        <a:lstStyle/>
        <a:p>
          <a:endParaRPr lang="ru-RU"/>
        </a:p>
      </dgm:t>
    </dgm:pt>
    <dgm:pt modelId="{2FFFD5CA-D13C-42CD-9317-7D4602DFC137}" type="sibTrans" cxnId="{C5BEEF6F-1C87-42DD-95D6-D73595818187}">
      <dgm:prSet/>
      <dgm:spPr/>
      <dgm:t>
        <a:bodyPr/>
        <a:lstStyle/>
        <a:p>
          <a:endParaRPr lang="ru-RU"/>
        </a:p>
      </dgm:t>
    </dgm:pt>
    <dgm:pt modelId="{B142D97E-928F-4D00-8EF8-E0BE458E23B2}" type="pres">
      <dgm:prSet presAssocID="{1001A8EB-6836-4401-ABAF-D212EBBC73D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0965142-F3D3-4A0F-9F64-C4C58A3CDE3B}" type="pres">
      <dgm:prSet presAssocID="{D64B5CDE-B99A-49AD-B0BA-48A56DE1D988}" presName="vertOne" presStyleCnt="0"/>
      <dgm:spPr/>
    </dgm:pt>
    <dgm:pt modelId="{A191E779-3933-4BDA-94E7-E74FA3BAB88F}" type="pres">
      <dgm:prSet presAssocID="{D64B5CDE-B99A-49AD-B0BA-48A56DE1D988}" presName="txOne" presStyleLbl="node0" presStyleIdx="0" presStyleCnt="1" custScaleX="100176" custScaleY="87581" custLinFactY="-12228" custLinFactNeighborX="-49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3590F2-877E-4EE7-8A21-E91ADA2E5D97}" type="pres">
      <dgm:prSet presAssocID="{D64B5CDE-B99A-49AD-B0BA-48A56DE1D988}" presName="parTransOne" presStyleCnt="0"/>
      <dgm:spPr/>
    </dgm:pt>
    <dgm:pt modelId="{DBB3CA34-F1DB-4E11-A035-2BCD8C6F3601}" type="pres">
      <dgm:prSet presAssocID="{D64B5CDE-B99A-49AD-B0BA-48A56DE1D988}" presName="horzOne" presStyleCnt="0"/>
      <dgm:spPr/>
    </dgm:pt>
    <dgm:pt modelId="{386C6BD7-0534-41B5-AFAC-F50A3957B55F}" type="pres">
      <dgm:prSet presAssocID="{62A68688-5A83-4473-B7C0-33AC164AEC80}" presName="vertTwo" presStyleCnt="0"/>
      <dgm:spPr/>
    </dgm:pt>
    <dgm:pt modelId="{3EDB4AB9-AEBC-4A8B-ADD1-E65BE5F85566}" type="pres">
      <dgm:prSet presAssocID="{62A68688-5A83-4473-B7C0-33AC164AEC80}" presName="txTwo" presStyleLbl="node2" presStyleIdx="0" presStyleCnt="2" custScaleX="152435" custScaleY="520243" custLinFactNeighborX="-190" custLinFactNeighborY="4159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38134CD-47F8-4014-9B77-AFB643613979}" type="pres">
      <dgm:prSet presAssocID="{62A68688-5A83-4473-B7C0-33AC164AEC80}" presName="horzTwo" presStyleCnt="0"/>
      <dgm:spPr/>
    </dgm:pt>
    <dgm:pt modelId="{640FD8EC-8F91-41D1-A065-5E16564D2089}" type="pres">
      <dgm:prSet presAssocID="{6D4CD22C-86AB-42A1-9A77-FCA51035DB83}" presName="sibSpaceTwo" presStyleCnt="0"/>
      <dgm:spPr/>
    </dgm:pt>
    <dgm:pt modelId="{435FE095-4C57-44C3-ADED-DD234BC97976}" type="pres">
      <dgm:prSet presAssocID="{97B3F123-3734-4FA1-8051-FA1DE909F4B4}" presName="vertTwo" presStyleCnt="0"/>
      <dgm:spPr/>
    </dgm:pt>
    <dgm:pt modelId="{086ABB9C-253A-46C2-AE28-79EE36E3E739}" type="pres">
      <dgm:prSet presAssocID="{97B3F123-3734-4FA1-8051-FA1DE909F4B4}" presName="txTwo" presStyleLbl="node2" presStyleIdx="1" presStyleCnt="2" custScaleX="116082" custScaleY="509453" custLinFactNeighborX="3222" custLinFactNeighborY="5238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6C16340-1839-43FE-ACD4-F3BEA6321DF6}" type="pres">
      <dgm:prSet presAssocID="{97B3F123-3734-4FA1-8051-FA1DE909F4B4}" presName="horzTwo" presStyleCnt="0"/>
      <dgm:spPr/>
    </dgm:pt>
  </dgm:ptLst>
  <dgm:cxnLst>
    <dgm:cxn modelId="{2662A196-2534-4ECB-9B94-AE1BBAE16181}" type="presOf" srcId="{97B3F123-3734-4FA1-8051-FA1DE909F4B4}" destId="{086ABB9C-253A-46C2-AE28-79EE36E3E739}" srcOrd="0" destOrd="0" presId="urn:microsoft.com/office/officeart/2005/8/layout/hierarchy4"/>
    <dgm:cxn modelId="{4D926645-3848-4C94-B333-5E72F0E19446}" type="presOf" srcId="{D64B5CDE-B99A-49AD-B0BA-48A56DE1D988}" destId="{A191E779-3933-4BDA-94E7-E74FA3BAB88F}" srcOrd="0" destOrd="0" presId="urn:microsoft.com/office/officeart/2005/8/layout/hierarchy4"/>
    <dgm:cxn modelId="{05321BCC-F912-43F4-8F40-923BCFCB7A3A}" srcId="{D64B5CDE-B99A-49AD-B0BA-48A56DE1D988}" destId="{62A68688-5A83-4473-B7C0-33AC164AEC80}" srcOrd="0" destOrd="0" parTransId="{9F17F5E8-F71C-4BA7-8D25-15041BE6DC1A}" sibTransId="{6D4CD22C-86AB-42A1-9A77-FCA51035DB83}"/>
    <dgm:cxn modelId="{534000A5-701F-4DF6-B4D1-0F702E5A8A63}" type="presOf" srcId="{62A68688-5A83-4473-B7C0-33AC164AEC80}" destId="{3EDB4AB9-AEBC-4A8B-ADD1-E65BE5F85566}" srcOrd="0" destOrd="0" presId="urn:microsoft.com/office/officeart/2005/8/layout/hierarchy4"/>
    <dgm:cxn modelId="{C5BEEF6F-1C87-42DD-95D6-D73595818187}" srcId="{D64B5CDE-B99A-49AD-B0BA-48A56DE1D988}" destId="{97B3F123-3734-4FA1-8051-FA1DE909F4B4}" srcOrd="1" destOrd="0" parTransId="{3D526303-5CCC-479A-97C1-3D84BBB9256A}" sibTransId="{2FFFD5CA-D13C-42CD-9317-7D4602DFC137}"/>
    <dgm:cxn modelId="{79FF6CC5-2274-4F1F-B7E3-CBB107810954}" srcId="{1001A8EB-6836-4401-ABAF-D212EBBC73D0}" destId="{D64B5CDE-B99A-49AD-B0BA-48A56DE1D988}" srcOrd="0" destOrd="0" parTransId="{62BF3FA0-2FA0-4A4B-857B-9EB252B175E0}" sibTransId="{889627FD-2382-4AFC-9BD2-AF2DDA56DF36}"/>
    <dgm:cxn modelId="{FA960E82-B777-4F43-83A8-94F04B324ECD}" type="presOf" srcId="{1001A8EB-6836-4401-ABAF-D212EBBC73D0}" destId="{B142D97E-928F-4D00-8EF8-E0BE458E23B2}" srcOrd="0" destOrd="0" presId="urn:microsoft.com/office/officeart/2005/8/layout/hierarchy4"/>
    <dgm:cxn modelId="{A5EAE4EC-8B1A-48DB-B869-30FF204B2F93}" type="presParOf" srcId="{B142D97E-928F-4D00-8EF8-E0BE458E23B2}" destId="{00965142-F3D3-4A0F-9F64-C4C58A3CDE3B}" srcOrd="0" destOrd="0" presId="urn:microsoft.com/office/officeart/2005/8/layout/hierarchy4"/>
    <dgm:cxn modelId="{4BE533AF-5A68-44BC-BBB2-4626DCADA0AB}" type="presParOf" srcId="{00965142-F3D3-4A0F-9F64-C4C58A3CDE3B}" destId="{A191E779-3933-4BDA-94E7-E74FA3BAB88F}" srcOrd="0" destOrd="0" presId="urn:microsoft.com/office/officeart/2005/8/layout/hierarchy4"/>
    <dgm:cxn modelId="{D7BF4049-F2D0-41CB-8974-91F139A5D8AB}" type="presParOf" srcId="{00965142-F3D3-4A0F-9F64-C4C58A3CDE3B}" destId="{513590F2-877E-4EE7-8A21-E91ADA2E5D97}" srcOrd="1" destOrd="0" presId="urn:microsoft.com/office/officeart/2005/8/layout/hierarchy4"/>
    <dgm:cxn modelId="{33D1E0BB-D4A0-4D0F-81BA-C7ECF4B05078}" type="presParOf" srcId="{00965142-F3D3-4A0F-9F64-C4C58A3CDE3B}" destId="{DBB3CA34-F1DB-4E11-A035-2BCD8C6F3601}" srcOrd="2" destOrd="0" presId="urn:microsoft.com/office/officeart/2005/8/layout/hierarchy4"/>
    <dgm:cxn modelId="{BB1CDF6E-6540-4781-B85B-9251858A1590}" type="presParOf" srcId="{DBB3CA34-F1DB-4E11-A035-2BCD8C6F3601}" destId="{386C6BD7-0534-41B5-AFAC-F50A3957B55F}" srcOrd="0" destOrd="0" presId="urn:microsoft.com/office/officeart/2005/8/layout/hierarchy4"/>
    <dgm:cxn modelId="{E80D8BA5-9DA5-4348-A291-C77D480D976A}" type="presParOf" srcId="{386C6BD7-0534-41B5-AFAC-F50A3957B55F}" destId="{3EDB4AB9-AEBC-4A8B-ADD1-E65BE5F85566}" srcOrd="0" destOrd="0" presId="urn:microsoft.com/office/officeart/2005/8/layout/hierarchy4"/>
    <dgm:cxn modelId="{ACF558B2-29E2-4C7A-8070-E7E3C779DFA7}" type="presParOf" srcId="{386C6BD7-0534-41B5-AFAC-F50A3957B55F}" destId="{A38134CD-47F8-4014-9B77-AFB643613979}" srcOrd="1" destOrd="0" presId="urn:microsoft.com/office/officeart/2005/8/layout/hierarchy4"/>
    <dgm:cxn modelId="{F22057B3-A023-4B34-A52C-626166200F41}" type="presParOf" srcId="{DBB3CA34-F1DB-4E11-A035-2BCD8C6F3601}" destId="{640FD8EC-8F91-41D1-A065-5E16564D2089}" srcOrd="1" destOrd="0" presId="urn:microsoft.com/office/officeart/2005/8/layout/hierarchy4"/>
    <dgm:cxn modelId="{BD9B7537-19D6-4EE1-9A23-287E599F72F3}" type="presParOf" srcId="{DBB3CA34-F1DB-4E11-A035-2BCD8C6F3601}" destId="{435FE095-4C57-44C3-ADED-DD234BC97976}" srcOrd="2" destOrd="0" presId="urn:microsoft.com/office/officeart/2005/8/layout/hierarchy4"/>
    <dgm:cxn modelId="{A9C1BD80-F360-45F2-829D-34B3934AEF99}" type="presParOf" srcId="{435FE095-4C57-44C3-ADED-DD234BC97976}" destId="{086ABB9C-253A-46C2-AE28-79EE36E3E739}" srcOrd="0" destOrd="0" presId="urn:microsoft.com/office/officeart/2005/8/layout/hierarchy4"/>
    <dgm:cxn modelId="{05A2DC3C-414B-42DB-AAA1-134881B432CE}" type="presParOf" srcId="{435FE095-4C57-44C3-ADED-DD234BC97976}" destId="{A6C16340-1839-43FE-ACD4-F3BEA6321DF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D281A1-F8ED-449F-AB6A-4AB5015D1025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6060F6-F3E2-47E8-9D67-2356C54271C0}">
      <dgm:prSet phldrT="[Текст]"/>
      <dgm:spPr/>
      <dgm:t>
        <a:bodyPr/>
        <a:lstStyle/>
        <a:p>
          <a:pPr algn="ctr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        1 048 947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6B7444-D76B-45AC-A369-3E8877CA5A6D}" type="parTrans" cxnId="{0A18E56E-F983-42BE-BFB8-0D4A5AAAF754}">
      <dgm:prSet/>
      <dgm:spPr/>
      <dgm:t>
        <a:bodyPr/>
        <a:lstStyle/>
        <a:p>
          <a:endParaRPr lang="ru-RU"/>
        </a:p>
      </dgm:t>
    </dgm:pt>
    <dgm:pt modelId="{253A073F-2F8F-4591-BF1A-787815AE557E}" type="sibTrans" cxnId="{0A18E56E-F983-42BE-BFB8-0D4A5AAAF754}">
      <dgm:prSet/>
      <dgm:spPr/>
      <dgm:t>
        <a:bodyPr/>
        <a:lstStyle/>
        <a:p>
          <a:endParaRPr lang="ru-RU"/>
        </a:p>
      </dgm:t>
    </dgm:pt>
    <dgm:pt modelId="{FC103508-AA3D-455F-B3BC-7C1AAAA1D672}">
      <dgm:prSet phldrT="[Текст]"/>
      <dgm:spPr/>
      <dgm:t>
        <a:bodyPr/>
        <a:lstStyle/>
        <a:p>
          <a:pPr algn="ctr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           1 052 021 </a:t>
          </a:r>
          <a:r>
            <a:rPr lang="ru-RU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6AA405-A083-4304-8A3A-34425BB2F3A4}" type="parTrans" cxnId="{34072DFE-1A41-47F2-A319-0AAA14671458}">
      <dgm:prSet/>
      <dgm:spPr/>
      <dgm:t>
        <a:bodyPr/>
        <a:lstStyle/>
        <a:p>
          <a:endParaRPr lang="ru-RU"/>
        </a:p>
      </dgm:t>
    </dgm:pt>
    <dgm:pt modelId="{6027D3BB-F60E-4E00-B1FF-5F14E41BAF3C}" type="sibTrans" cxnId="{34072DFE-1A41-47F2-A319-0AAA14671458}">
      <dgm:prSet/>
      <dgm:spPr/>
      <dgm:t>
        <a:bodyPr/>
        <a:lstStyle/>
        <a:p>
          <a:endParaRPr lang="ru-RU"/>
        </a:p>
      </dgm:t>
    </dgm:pt>
    <dgm:pt modelId="{1D5BB61F-CD21-4FD4-8A77-B2510B8FE494}" type="pres">
      <dgm:prSet presAssocID="{A1D281A1-F8ED-449F-AB6A-4AB5015D1025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DBFE64-469A-494B-87F0-BB5EB757A60F}" type="pres">
      <dgm:prSet presAssocID="{8C6060F6-F3E2-47E8-9D67-2356C54271C0}" presName="compNode" presStyleCnt="0"/>
      <dgm:spPr/>
    </dgm:pt>
    <dgm:pt modelId="{4EE01035-7ECB-47D9-B418-F63EBCEEC32F}" type="pres">
      <dgm:prSet presAssocID="{8C6060F6-F3E2-47E8-9D67-2356C54271C0}" presName="childRect" presStyleLbl="bgAcc1" presStyleIdx="0" presStyleCnt="2" custLinFactNeighborX="499" custLinFactNeighborY="844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BDAF0CF-4855-409C-8B70-5267660EC871}" type="pres">
      <dgm:prSet presAssocID="{8C6060F6-F3E2-47E8-9D67-2356C54271C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071DC-9ECF-4D55-9D07-3133ECA2E82C}" type="pres">
      <dgm:prSet presAssocID="{8C6060F6-F3E2-47E8-9D67-2356C54271C0}" presName="parentRect" presStyleLbl="alignNode1" presStyleIdx="0" presStyleCnt="2"/>
      <dgm:spPr/>
      <dgm:t>
        <a:bodyPr/>
        <a:lstStyle/>
        <a:p>
          <a:endParaRPr lang="ru-RU"/>
        </a:p>
      </dgm:t>
    </dgm:pt>
    <dgm:pt modelId="{F1688BE2-0CFD-423F-BA1D-D187D863A0F0}" type="pres">
      <dgm:prSet presAssocID="{8C6060F6-F3E2-47E8-9D67-2356C54271C0}" presName="adorn" presStyleLbl="fgAccFollow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ru-RU"/>
        </a:p>
      </dgm:t>
    </dgm:pt>
    <dgm:pt modelId="{F12AF4D0-3F7C-4908-A0DC-B82F8EF3160C}" type="pres">
      <dgm:prSet presAssocID="{253A073F-2F8F-4591-BF1A-787815AE557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C95BC65-6787-4351-A2BB-2A5E5B28BAF1}" type="pres">
      <dgm:prSet presAssocID="{FC103508-AA3D-455F-B3BC-7C1AAAA1D672}" presName="compNode" presStyleCnt="0"/>
      <dgm:spPr/>
    </dgm:pt>
    <dgm:pt modelId="{2A5189E2-20CE-4D2E-B4F7-DAD3D71C1E2C}" type="pres">
      <dgm:prSet presAssocID="{FC103508-AA3D-455F-B3BC-7C1AAAA1D672}" presName="childRect" presStyleLbl="bgAcc1" presStyleIdx="1" presStyleCnt="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7EECAE7-B19B-416C-8CFE-DA12DBBA58AB}" type="pres">
      <dgm:prSet presAssocID="{FC103508-AA3D-455F-B3BC-7C1AAAA1D67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4FE24-935C-4C22-B8FC-FB86A24F6DCC}" type="pres">
      <dgm:prSet presAssocID="{FC103508-AA3D-455F-B3BC-7C1AAAA1D672}" presName="parentRect" presStyleLbl="alignNode1" presStyleIdx="1" presStyleCnt="2" custScaleX="111566"/>
      <dgm:spPr/>
      <dgm:t>
        <a:bodyPr/>
        <a:lstStyle/>
        <a:p>
          <a:endParaRPr lang="ru-RU"/>
        </a:p>
      </dgm:t>
    </dgm:pt>
    <dgm:pt modelId="{9ADF7AB6-70B7-44E9-A1E7-61B94C5D04BF}" type="pres">
      <dgm:prSet presAssocID="{FC103508-AA3D-455F-B3BC-7C1AAAA1D672}" presName="adorn" presStyleLbl="fgAccFollow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ru-RU"/>
        </a:p>
      </dgm:t>
    </dgm:pt>
  </dgm:ptLst>
  <dgm:cxnLst>
    <dgm:cxn modelId="{6DEFFCBB-D779-4916-957A-DFA912D750B4}" type="presOf" srcId="{8C6060F6-F3E2-47E8-9D67-2356C54271C0}" destId="{EBDAF0CF-4855-409C-8B70-5267660EC871}" srcOrd="0" destOrd="0" presId="urn:microsoft.com/office/officeart/2005/8/layout/bList2#1"/>
    <dgm:cxn modelId="{19D2C79C-FC4E-4AB4-A3AA-0550B90F1447}" type="presOf" srcId="{8C6060F6-F3E2-47E8-9D67-2356C54271C0}" destId="{218071DC-9ECF-4D55-9D07-3133ECA2E82C}" srcOrd="1" destOrd="0" presId="urn:microsoft.com/office/officeart/2005/8/layout/bList2#1"/>
    <dgm:cxn modelId="{CEC67706-36A1-443F-A262-1E54024E3E3C}" type="presOf" srcId="{253A073F-2F8F-4591-BF1A-787815AE557E}" destId="{F12AF4D0-3F7C-4908-A0DC-B82F8EF3160C}" srcOrd="0" destOrd="0" presId="urn:microsoft.com/office/officeart/2005/8/layout/bList2#1"/>
    <dgm:cxn modelId="{220F4F6D-BAA4-4396-9974-772C933BF519}" type="presOf" srcId="{A1D281A1-F8ED-449F-AB6A-4AB5015D1025}" destId="{1D5BB61F-CD21-4FD4-8A77-B2510B8FE494}" srcOrd="0" destOrd="0" presId="urn:microsoft.com/office/officeart/2005/8/layout/bList2#1"/>
    <dgm:cxn modelId="{09D2B017-3033-4A05-8E45-F7BF7FDDC40C}" type="presOf" srcId="{FC103508-AA3D-455F-B3BC-7C1AAAA1D672}" destId="{2C14FE24-935C-4C22-B8FC-FB86A24F6DCC}" srcOrd="1" destOrd="0" presId="urn:microsoft.com/office/officeart/2005/8/layout/bList2#1"/>
    <dgm:cxn modelId="{70768636-B0E4-4FC4-ACEF-4B0FB84922DD}" type="presOf" srcId="{FC103508-AA3D-455F-B3BC-7C1AAAA1D672}" destId="{A7EECAE7-B19B-416C-8CFE-DA12DBBA58AB}" srcOrd="0" destOrd="0" presId="urn:microsoft.com/office/officeart/2005/8/layout/bList2#1"/>
    <dgm:cxn modelId="{34072DFE-1A41-47F2-A319-0AAA14671458}" srcId="{A1D281A1-F8ED-449F-AB6A-4AB5015D1025}" destId="{FC103508-AA3D-455F-B3BC-7C1AAAA1D672}" srcOrd="1" destOrd="0" parTransId="{EE6AA405-A083-4304-8A3A-34425BB2F3A4}" sibTransId="{6027D3BB-F60E-4E00-B1FF-5F14E41BAF3C}"/>
    <dgm:cxn modelId="{0A18E56E-F983-42BE-BFB8-0D4A5AAAF754}" srcId="{A1D281A1-F8ED-449F-AB6A-4AB5015D1025}" destId="{8C6060F6-F3E2-47E8-9D67-2356C54271C0}" srcOrd="0" destOrd="0" parTransId="{916B7444-D76B-45AC-A369-3E8877CA5A6D}" sibTransId="{253A073F-2F8F-4591-BF1A-787815AE557E}"/>
    <dgm:cxn modelId="{45BE9F52-5D66-44F2-816A-7479896CAE00}" type="presParOf" srcId="{1D5BB61F-CD21-4FD4-8A77-B2510B8FE494}" destId="{CBDBFE64-469A-494B-87F0-BB5EB757A60F}" srcOrd="0" destOrd="0" presId="urn:microsoft.com/office/officeart/2005/8/layout/bList2#1"/>
    <dgm:cxn modelId="{46A8EA3B-1124-4614-B5C6-5C3656D755CF}" type="presParOf" srcId="{CBDBFE64-469A-494B-87F0-BB5EB757A60F}" destId="{4EE01035-7ECB-47D9-B418-F63EBCEEC32F}" srcOrd="0" destOrd="0" presId="urn:microsoft.com/office/officeart/2005/8/layout/bList2#1"/>
    <dgm:cxn modelId="{C26B3453-DA41-4A1C-B361-2E1E318A45FD}" type="presParOf" srcId="{CBDBFE64-469A-494B-87F0-BB5EB757A60F}" destId="{EBDAF0CF-4855-409C-8B70-5267660EC871}" srcOrd="1" destOrd="0" presId="urn:microsoft.com/office/officeart/2005/8/layout/bList2#1"/>
    <dgm:cxn modelId="{4E0079A8-9B44-4C81-8328-E05033486C7B}" type="presParOf" srcId="{CBDBFE64-469A-494B-87F0-BB5EB757A60F}" destId="{218071DC-9ECF-4D55-9D07-3133ECA2E82C}" srcOrd="2" destOrd="0" presId="urn:microsoft.com/office/officeart/2005/8/layout/bList2#1"/>
    <dgm:cxn modelId="{4251C71B-1503-4571-936A-D1C852918430}" type="presParOf" srcId="{CBDBFE64-469A-494B-87F0-BB5EB757A60F}" destId="{F1688BE2-0CFD-423F-BA1D-D187D863A0F0}" srcOrd="3" destOrd="0" presId="urn:microsoft.com/office/officeart/2005/8/layout/bList2#1"/>
    <dgm:cxn modelId="{9F2584C9-C010-47FD-B5FC-CB15B8C5123D}" type="presParOf" srcId="{1D5BB61F-CD21-4FD4-8A77-B2510B8FE494}" destId="{F12AF4D0-3F7C-4908-A0DC-B82F8EF3160C}" srcOrd="1" destOrd="0" presId="urn:microsoft.com/office/officeart/2005/8/layout/bList2#1"/>
    <dgm:cxn modelId="{383BE352-4B79-4D8F-9EFC-BE5A1CDDB0E7}" type="presParOf" srcId="{1D5BB61F-CD21-4FD4-8A77-B2510B8FE494}" destId="{2C95BC65-6787-4351-A2BB-2A5E5B28BAF1}" srcOrd="2" destOrd="0" presId="urn:microsoft.com/office/officeart/2005/8/layout/bList2#1"/>
    <dgm:cxn modelId="{06038583-7AC2-43C3-B84D-4A7B51CBBFEB}" type="presParOf" srcId="{2C95BC65-6787-4351-A2BB-2A5E5B28BAF1}" destId="{2A5189E2-20CE-4D2E-B4F7-DAD3D71C1E2C}" srcOrd="0" destOrd="0" presId="urn:microsoft.com/office/officeart/2005/8/layout/bList2#1"/>
    <dgm:cxn modelId="{C129A815-0A01-4512-9260-95A74551784E}" type="presParOf" srcId="{2C95BC65-6787-4351-A2BB-2A5E5B28BAF1}" destId="{A7EECAE7-B19B-416C-8CFE-DA12DBBA58AB}" srcOrd="1" destOrd="0" presId="urn:microsoft.com/office/officeart/2005/8/layout/bList2#1"/>
    <dgm:cxn modelId="{048F16AC-8688-4553-8A20-3BC7B3158610}" type="presParOf" srcId="{2C95BC65-6787-4351-A2BB-2A5E5B28BAF1}" destId="{2C14FE24-935C-4C22-B8FC-FB86A24F6DCC}" srcOrd="2" destOrd="0" presId="urn:microsoft.com/office/officeart/2005/8/layout/bList2#1"/>
    <dgm:cxn modelId="{E9B76DCA-ECB9-4C92-826A-76BB6E3E7C9D}" type="presParOf" srcId="{2C95BC65-6787-4351-A2BB-2A5E5B28BAF1}" destId="{9ADF7AB6-70B7-44E9-A1E7-61B94C5D04BF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E4AAC7-3532-44B1-96A3-957D40B0D81C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C5567E-D356-491B-BF9A-8F9CADBD01C6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 на администрацию района </a:t>
          </a:r>
        </a:p>
        <a:p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29 960 тыс. руб.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FF2672-1720-4978-904B-1268FFF74664}" type="parTrans" cxnId="{946237F3-1A34-4084-AAE1-EA2900FBE390}">
      <dgm:prSet/>
      <dgm:spPr/>
      <dgm:t>
        <a:bodyPr/>
        <a:lstStyle/>
        <a:p>
          <a:endParaRPr lang="ru-RU"/>
        </a:p>
      </dgm:t>
    </dgm:pt>
    <dgm:pt modelId="{D32E81C3-95B2-4C20-8A6E-1315D53F9DD2}" type="sibTrans" cxnId="{946237F3-1A34-4084-AAE1-EA2900FBE390}">
      <dgm:prSet/>
      <dgm:spPr/>
      <dgm:t>
        <a:bodyPr/>
        <a:lstStyle/>
        <a:p>
          <a:endParaRPr lang="ru-RU"/>
        </a:p>
      </dgm:t>
    </dgm:pt>
    <dgm:pt modelId="{272CC629-178C-4EC3-83AF-E02C331AEB84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Оплата труда 20 309 тыс. руб.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A0FFC9-C106-414F-A6F7-68DB860CD91A}" type="parTrans" cxnId="{13D6AD97-3966-4E77-88C9-475595E90388}">
      <dgm:prSet/>
      <dgm:spPr/>
      <dgm:t>
        <a:bodyPr/>
        <a:lstStyle/>
        <a:p>
          <a:endParaRPr lang="ru-RU"/>
        </a:p>
      </dgm:t>
    </dgm:pt>
    <dgm:pt modelId="{E87A90DB-9EA4-4B8A-A47B-C9D41FF9D181}" type="sibTrans" cxnId="{13D6AD97-3966-4E77-88C9-475595E90388}">
      <dgm:prSet/>
      <dgm:spPr/>
      <dgm:t>
        <a:bodyPr/>
        <a:lstStyle/>
        <a:p>
          <a:endParaRPr lang="ru-RU"/>
        </a:p>
      </dgm:t>
    </dgm:pt>
    <dgm:pt modelId="{D9BC82D2-EB14-449F-A770-B7F20CD681C3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Коммунальные услуги, ГСМ, запасные части, услуги связи, оплата налогов и прочее.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F53417-4B52-44D9-96DB-D73C1A49EE90}" type="parTrans" cxnId="{B0279B3F-121C-440D-AF53-EE7F51FB9A9A}">
      <dgm:prSet/>
      <dgm:spPr/>
      <dgm:t>
        <a:bodyPr/>
        <a:lstStyle/>
        <a:p>
          <a:endParaRPr lang="ru-RU"/>
        </a:p>
      </dgm:t>
    </dgm:pt>
    <dgm:pt modelId="{C639FAC3-6B8D-44D8-8AE3-33F6E73DD0E9}" type="sibTrans" cxnId="{B0279B3F-121C-440D-AF53-EE7F51FB9A9A}">
      <dgm:prSet/>
      <dgm:spPr/>
      <dgm:t>
        <a:bodyPr/>
        <a:lstStyle/>
        <a:p>
          <a:endParaRPr lang="ru-RU"/>
        </a:p>
      </dgm:t>
    </dgm:pt>
    <dgm:pt modelId="{34A55DF3-0A00-427B-A366-5914B47C6A70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административной комиссии 449,3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., хранение комплектование, учет архивных документов 65,5 тыс. р.,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A62721-4303-410A-9B6B-7993A651695F}" type="parTrans" cxnId="{3867D4F5-7202-4A46-A3FD-EEB2567BDE36}">
      <dgm:prSet/>
      <dgm:spPr/>
      <dgm:t>
        <a:bodyPr/>
        <a:lstStyle/>
        <a:p>
          <a:endParaRPr lang="ru-RU"/>
        </a:p>
      </dgm:t>
    </dgm:pt>
    <dgm:pt modelId="{4FD17E56-EA34-4A1B-AC6A-8E307B0C23F0}" type="sibTrans" cxnId="{3867D4F5-7202-4A46-A3FD-EEB2567BDE36}">
      <dgm:prSet/>
      <dgm:spPr/>
      <dgm:t>
        <a:bodyPr/>
        <a:lstStyle/>
        <a:p>
          <a:endParaRPr lang="ru-RU"/>
        </a:p>
      </dgm:t>
    </dgm:pt>
    <dgm:pt modelId="{ADCDFA08-217D-4CBC-8125-1B981F875E28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регулирование тарифов 17,0 тыс. руб.,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FD996C-2789-4A30-93A5-2CCF00AC2746}" type="parTrans" cxnId="{724859D2-5F6E-4565-BBE6-FD1FB0CFE076}">
      <dgm:prSet/>
      <dgm:spPr/>
      <dgm:t>
        <a:bodyPr/>
        <a:lstStyle/>
        <a:p>
          <a:endParaRPr lang="ru-RU"/>
        </a:p>
      </dgm:t>
    </dgm:pt>
    <dgm:pt modelId="{1DC02167-E04D-4D7C-94D4-0096949F6CCD}" type="sibTrans" cxnId="{724859D2-5F6E-4565-BBE6-FD1FB0CFE076}">
      <dgm:prSet/>
      <dgm:spPr/>
      <dgm:t>
        <a:bodyPr/>
        <a:lstStyle/>
        <a:p>
          <a:endParaRPr lang="ru-RU"/>
        </a:p>
      </dgm:t>
    </dgm:pt>
    <dgm:pt modelId="{1AF5BC25-0B77-4A19-B013-1E8CCB381E7E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деятельности комиссии по делам несовершеннолетних 502,5 тыс. руб., 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0969E5-6FE1-4683-94E9-EE8667404B6E}" type="parTrans" cxnId="{1CB5C0B1-3157-4561-91D7-EDB0BE273F68}">
      <dgm:prSet/>
      <dgm:spPr/>
      <dgm:t>
        <a:bodyPr/>
        <a:lstStyle/>
        <a:p>
          <a:endParaRPr lang="ru-RU"/>
        </a:p>
      </dgm:t>
    </dgm:pt>
    <dgm:pt modelId="{411DE11D-6984-4DB6-8E71-708CF73BA276}" type="sibTrans" cxnId="{1CB5C0B1-3157-4561-91D7-EDB0BE273F68}">
      <dgm:prSet/>
      <dgm:spPr/>
      <dgm:t>
        <a:bodyPr/>
        <a:lstStyle/>
        <a:p>
          <a:endParaRPr lang="ru-RU"/>
        </a:p>
      </dgm:t>
    </dgm:pt>
    <dgm:pt modelId="{3837BE55-EAB7-42E1-87CB-41FF68C9DCC7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деятельности по опеке и попечительству       3 398,9 тыс. руб. ; 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A662C4-378A-432D-91FB-7873D17BBB19}" type="parTrans" cxnId="{DFFCFDF9-8B5D-468D-AB8D-0B74F36FFB1A}">
      <dgm:prSet/>
      <dgm:spPr/>
      <dgm:t>
        <a:bodyPr/>
        <a:lstStyle/>
        <a:p>
          <a:endParaRPr lang="ru-RU"/>
        </a:p>
      </dgm:t>
    </dgm:pt>
    <dgm:pt modelId="{CC4A4A50-EAA7-4F5B-8080-784EC29280F6}" type="sibTrans" cxnId="{DFFCFDF9-8B5D-468D-AB8D-0B74F36FFB1A}">
      <dgm:prSet/>
      <dgm:spPr/>
      <dgm:t>
        <a:bodyPr/>
        <a:lstStyle/>
        <a:p>
          <a:endParaRPr lang="ru-RU"/>
        </a:p>
      </dgm:t>
    </dgm:pt>
    <dgm:pt modelId="{2673F858-118B-4349-845C-FC93C22CB14E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регистрация коллективных договоров 89,9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535F91-A5E4-4F18-87C7-51DDC43ABEDE}" type="parTrans" cxnId="{EF70600A-73E6-4128-AFAB-D8639A4AE578}">
      <dgm:prSet/>
      <dgm:spPr/>
      <dgm:t>
        <a:bodyPr/>
        <a:lstStyle/>
        <a:p>
          <a:endParaRPr lang="ru-RU"/>
        </a:p>
      </dgm:t>
    </dgm:pt>
    <dgm:pt modelId="{BCBB2EB3-6A11-4B9F-95DE-88A2DE46C0D5}" type="sibTrans" cxnId="{EF70600A-73E6-4128-AFAB-D8639A4AE578}">
      <dgm:prSet/>
      <dgm:spPr/>
      <dgm:t>
        <a:bodyPr/>
        <a:lstStyle/>
        <a:p>
          <a:endParaRPr lang="ru-RU"/>
        </a:p>
      </dgm:t>
    </dgm:pt>
    <dgm:pt modelId="{A74492BF-4984-445A-8A99-EC8B6232EF8A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Субвенция: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03B2EE-6483-4E4F-BD23-FF28E8B6725D}" type="parTrans" cxnId="{CBF911D2-6B77-4165-B006-F69901B2699B}">
      <dgm:prSet/>
      <dgm:spPr/>
      <dgm:t>
        <a:bodyPr/>
        <a:lstStyle/>
        <a:p>
          <a:endParaRPr lang="ru-RU"/>
        </a:p>
      </dgm:t>
    </dgm:pt>
    <dgm:pt modelId="{0F72E2DE-0EE6-4158-88AF-4BCEDAFDAD10}" type="sibTrans" cxnId="{CBF911D2-6B77-4165-B006-F69901B2699B}">
      <dgm:prSet/>
      <dgm:spPr/>
      <dgm:t>
        <a:bodyPr/>
        <a:lstStyle/>
        <a:p>
          <a:endParaRPr lang="ru-RU"/>
        </a:p>
      </dgm:t>
    </dgm:pt>
    <dgm:pt modelId="{3F0E8DCF-3825-4332-A80E-0D2A6285E5E6}" type="pres">
      <dgm:prSet presAssocID="{5DE4AAC7-3532-44B1-96A3-957D40B0D8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6B0D09-B606-464B-BABB-4859B664EF92}" type="pres">
      <dgm:prSet presAssocID="{7EC5567E-D356-491B-BF9A-8F9CADBD01C6}" presName="parentText" presStyleLbl="node1" presStyleIdx="0" presStyleCnt="1" custLinFactNeighborX="1802" custLinFactNeighborY="2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EA3BF-FD3D-4AAE-98FB-5F6B2987022F}" type="pres">
      <dgm:prSet presAssocID="{7EC5567E-D356-491B-BF9A-8F9CADBD01C6}" presName="childText" presStyleLbl="revTx" presStyleIdx="0" presStyleCnt="1" custScaleX="100000" custScaleY="122706" custLinFactNeighborY="59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67D4F5-7202-4A46-A3FD-EEB2567BDE36}" srcId="{7EC5567E-D356-491B-BF9A-8F9CADBD01C6}" destId="{34A55DF3-0A00-427B-A366-5914B47C6A70}" srcOrd="3" destOrd="0" parTransId="{52A62721-4303-410A-9B6B-7993A651695F}" sibTransId="{4FD17E56-EA34-4A1B-AC6A-8E307B0C23F0}"/>
    <dgm:cxn modelId="{53354827-67C8-4FB3-A097-2408C831FF50}" type="presOf" srcId="{7EC5567E-D356-491B-BF9A-8F9CADBD01C6}" destId="{A86B0D09-B606-464B-BABB-4859B664EF92}" srcOrd="0" destOrd="0" presId="urn:microsoft.com/office/officeart/2005/8/layout/vList2"/>
    <dgm:cxn modelId="{ABAB90C9-A50C-48D0-A26C-947A134C3789}" type="presOf" srcId="{A74492BF-4984-445A-8A99-EC8B6232EF8A}" destId="{1E2EA3BF-FD3D-4AAE-98FB-5F6B2987022F}" srcOrd="0" destOrd="2" presId="urn:microsoft.com/office/officeart/2005/8/layout/vList2"/>
    <dgm:cxn modelId="{B0279B3F-121C-440D-AF53-EE7F51FB9A9A}" srcId="{7EC5567E-D356-491B-BF9A-8F9CADBD01C6}" destId="{D9BC82D2-EB14-449F-A770-B7F20CD681C3}" srcOrd="1" destOrd="0" parTransId="{0AF53417-4B52-44D9-96DB-D73C1A49EE90}" sibTransId="{C639FAC3-6B8D-44D8-8AE3-33F6E73DD0E9}"/>
    <dgm:cxn modelId="{DD0879DE-4E0B-46EA-9E88-AA08AFE331FF}" type="presOf" srcId="{2673F858-118B-4349-845C-FC93C22CB14E}" destId="{1E2EA3BF-FD3D-4AAE-98FB-5F6B2987022F}" srcOrd="0" destOrd="7" presId="urn:microsoft.com/office/officeart/2005/8/layout/vList2"/>
    <dgm:cxn modelId="{4000DDBE-5D15-4FBD-82DD-1A7456FDC727}" type="presOf" srcId="{272CC629-178C-4EC3-83AF-E02C331AEB84}" destId="{1E2EA3BF-FD3D-4AAE-98FB-5F6B2987022F}" srcOrd="0" destOrd="0" presId="urn:microsoft.com/office/officeart/2005/8/layout/vList2"/>
    <dgm:cxn modelId="{724859D2-5F6E-4565-BBE6-FD1FB0CFE076}" srcId="{7EC5567E-D356-491B-BF9A-8F9CADBD01C6}" destId="{ADCDFA08-217D-4CBC-8125-1B981F875E28}" srcOrd="4" destOrd="0" parTransId="{A0FD996C-2789-4A30-93A5-2CCF00AC2746}" sibTransId="{1DC02167-E04D-4D7C-94D4-0096949F6CCD}"/>
    <dgm:cxn modelId="{B571F556-DADA-463F-8882-4996A6909873}" type="presOf" srcId="{3837BE55-EAB7-42E1-87CB-41FF68C9DCC7}" destId="{1E2EA3BF-FD3D-4AAE-98FB-5F6B2987022F}" srcOrd="0" destOrd="6" presId="urn:microsoft.com/office/officeart/2005/8/layout/vList2"/>
    <dgm:cxn modelId="{CBF911D2-6B77-4165-B006-F69901B2699B}" srcId="{7EC5567E-D356-491B-BF9A-8F9CADBD01C6}" destId="{A74492BF-4984-445A-8A99-EC8B6232EF8A}" srcOrd="2" destOrd="0" parTransId="{3003B2EE-6483-4E4F-BD23-FF28E8B6725D}" sibTransId="{0F72E2DE-0EE6-4158-88AF-4BCEDAFDAD10}"/>
    <dgm:cxn modelId="{EE9229B4-1ECE-49DE-B793-0579FBA2F7E8}" type="presOf" srcId="{1AF5BC25-0B77-4A19-B013-1E8CCB381E7E}" destId="{1E2EA3BF-FD3D-4AAE-98FB-5F6B2987022F}" srcOrd="0" destOrd="5" presId="urn:microsoft.com/office/officeart/2005/8/layout/vList2"/>
    <dgm:cxn modelId="{9A313101-EA09-4B15-AF0A-05383ACBE7E1}" type="presOf" srcId="{34A55DF3-0A00-427B-A366-5914B47C6A70}" destId="{1E2EA3BF-FD3D-4AAE-98FB-5F6B2987022F}" srcOrd="0" destOrd="3" presId="urn:microsoft.com/office/officeart/2005/8/layout/vList2"/>
    <dgm:cxn modelId="{946237F3-1A34-4084-AAE1-EA2900FBE390}" srcId="{5DE4AAC7-3532-44B1-96A3-957D40B0D81C}" destId="{7EC5567E-D356-491B-BF9A-8F9CADBD01C6}" srcOrd="0" destOrd="0" parTransId="{BAFF2672-1720-4978-904B-1268FFF74664}" sibTransId="{D32E81C3-95B2-4C20-8A6E-1315D53F9DD2}"/>
    <dgm:cxn modelId="{DC64902C-7C0D-46BA-BEDF-9975F18E3463}" type="presOf" srcId="{D9BC82D2-EB14-449F-A770-B7F20CD681C3}" destId="{1E2EA3BF-FD3D-4AAE-98FB-5F6B2987022F}" srcOrd="0" destOrd="1" presId="urn:microsoft.com/office/officeart/2005/8/layout/vList2"/>
    <dgm:cxn modelId="{EF70600A-73E6-4128-AFAB-D8639A4AE578}" srcId="{7EC5567E-D356-491B-BF9A-8F9CADBD01C6}" destId="{2673F858-118B-4349-845C-FC93C22CB14E}" srcOrd="7" destOrd="0" parTransId="{39535F91-A5E4-4F18-87C7-51DDC43ABEDE}" sibTransId="{BCBB2EB3-6A11-4B9F-95DE-88A2DE46C0D5}"/>
    <dgm:cxn modelId="{1CB5C0B1-3157-4561-91D7-EDB0BE273F68}" srcId="{7EC5567E-D356-491B-BF9A-8F9CADBD01C6}" destId="{1AF5BC25-0B77-4A19-B013-1E8CCB381E7E}" srcOrd="5" destOrd="0" parTransId="{B90969E5-6FE1-4683-94E9-EE8667404B6E}" sibTransId="{411DE11D-6984-4DB6-8E71-708CF73BA276}"/>
    <dgm:cxn modelId="{13D6AD97-3966-4E77-88C9-475595E90388}" srcId="{7EC5567E-D356-491B-BF9A-8F9CADBD01C6}" destId="{272CC629-178C-4EC3-83AF-E02C331AEB84}" srcOrd="0" destOrd="0" parTransId="{1EA0FFC9-C106-414F-A6F7-68DB860CD91A}" sibTransId="{E87A90DB-9EA4-4B8A-A47B-C9D41FF9D181}"/>
    <dgm:cxn modelId="{72FD673A-94C5-46E7-8613-B47E443963F9}" type="presOf" srcId="{5DE4AAC7-3532-44B1-96A3-957D40B0D81C}" destId="{3F0E8DCF-3825-4332-A80E-0D2A6285E5E6}" srcOrd="0" destOrd="0" presId="urn:microsoft.com/office/officeart/2005/8/layout/vList2"/>
    <dgm:cxn modelId="{DFFCFDF9-8B5D-468D-AB8D-0B74F36FFB1A}" srcId="{7EC5567E-D356-491B-BF9A-8F9CADBD01C6}" destId="{3837BE55-EAB7-42E1-87CB-41FF68C9DCC7}" srcOrd="6" destOrd="0" parTransId="{0CA662C4-378A-432D-91FB-7873D17BBB19}" sibTransId="{CC4A4A50-EAA7-4F5B-8080-784EC29280F6}"/>
    <dgm:cxn modelId="{71ADB895-3E2C-4C03-826C-C6BB9CF97AA4}" type="presOf" srcId="{ADCDFA08-217D-4CBC-8125-1B981F875E28}" destId="{1E2EA3BF-FD3D-4AAE-98FB-5F6B2987022F}" srcOrd="0" destOrd="4" presId="urn:microsoft.com/office/officeart/2005/8/layout/vList2"/>
    <dgm:cxn modelId="{FFEDFFAF-34E1-4F5F-AC77-9F88BF377B9C}" type="presParOf" srcId="{3F0E8DCF-3825-4332-A80E-0D2A6285E5E6}" destId="{A86B0D09-B606-464B-BABB-4859B664EF92}" srcOrd="0" destOrd="0" presId="urn:microsoft.com/office/officeart/2005/8/layout/vList2"/>
    <dgm:cxn modelId="{A8F55218-E49E-4201-9AE5-6A49886F689B}" type="presParOf" srcId="{3F0E8DCF-3825-4332-A80E-0D2A6285E5E6}" destId="{1E2EA3BF-FD3D-4AAE-98FB-5F6B2987022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8C5A71-8AC5-4781-B4C9-C8B48DAFAD6E}" type="doc">
      <dgm:prSet loTypeId="urn:diagrams.loki3.com/VaryingWidthList+Icon" loCatId="list" qsTypeId="urn:microsoft.com/office/officeart/2005/8/quickstyle/simple1" qsCatId="simple" csTypeId="urn:microsoft.com/office/officeart/2005/8/colors/colorful2" csCatId="colorful" phldr="1"/>
      <dgm:spPr/>
    </dgm:pt>
    <dgm:pt modelId="{9A41D97C-3BD8-4C38-9ABA-93E857DE199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Субвенция на осуществление первичного воинского учета на территориях, где отсутствуют военные комиссариаты (ФБ)                      1 275 тыс. руб.</a:t>
          </a:r>
          <a:endParaRPr lang="ru-RU" sz="2000" dirty="0">
            <a:solidFill>
              <a:srgbClr val="002060"/>
            </a:solidFill>
          </a:endParaRPr>
        </a:p>
      </dgm:t>
    </dgm:pt>
    <dgm:pt modelId="{51488131-CD24-4354-A1C7-68C7FBCB6F6E}" type="parTrans" cxnId="{3376E645-673D-4573-B9C9-12B26E0630BD}">
      <dgm:prSet/>
      <dgm:spPr/>
      <dgm:t>
        <a:bodyPr/>
        <a:lstStyle/>
        <a:p>
          <a:endParaRPr lang="ru-RU"/>
        </a:p>
      </dgm:t>
    </dgm:pt>
    <dgm:pt modelId="{01717D0A-2337-49B8-8C89-9041E8195CBC}" type="sibTrans" cxnId="{3376E645-673D-4573-B9C9-12B26E0630BD}">
      <dgm:prSet/>
      <dgm:spPr/>
      <dgm:t>
        <a:bodyPr/>
        <a:lstStyle/>
        <a:p>
          <a:endParaRPr lang="ru-RU"/>
        </a:p>
      </dgm:t>
    </dgm:pt>
    <dgm:pt modelId="{62B2607C-A148-4B51-94BF-5F17F839C8E3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по мобилизационной подготовке муниципальных предприятий и учреждений, находящихся на территории </a:t>
          </a:r>
          <a:r>
            <a:rPr lang="ru-RU" sz="2000" b="1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22DCC1-AAEE-4B25-91F3-05229C19F502}" type="parTrans" cxnId="{6955C849-F013-4D2B-AC63-F22710EE8BF6}">
      <dgm:prSet/>
      <dgm:spPr/>
      <dgm:t>
        <a:bodyPr/>
        <a:lstStyle/>
        <a:p>
          <a:endParaRPr lang="ru-RU"/>
        </a:p>
      </dgm:t>
    </dgm:pt>
    <dgm:pt modelId="{C67F2743-A86E-4ABD-A894-963BEB1F7CA3}" type="sibTrans" cxnId="{6955C849-F013-4D2B-AC63-F22710EE8BF6}">
      <dgm:prSet/>
      <dgm:spPr/>
      <dgm:t>
        <a:bodyPr/>
        <a:lstStyle/>
        <a:p>
          <a:endParaRPr lang="ru-RU"/>
        </a:p>
      </dgm:t>
    </dgm:pt>
    <dgm:pt modelId="{E63D4E27-5C83-451E-97F6-247C995FC44A}">
      <dgm:prSet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50,150 тыс. руб.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0FB54C-FF06-45EF-98A0-BCD6B0D83F4B}" type="parTrans" cxnId="{A8D70D36-942C-4484-8070-1871ECA3332F}">
      <dgm:prSet/>
      <dgm:spPr/>
      <dgm:t>
        <a:bodyPr/>
        <a:lstStyle/>
        <a:p>
          <a:endParaRPr lang="ru-RU"/>
        </a:p>
      </dgm:t>
    </dgm:pt>
    <dgm:pt modelId="{E80D5F38-FF32-4DD1-A259-EEE231D904B6}" type="sibTrans" cxnId="{A8D70D36-942C-4484-8070-1871ECA3332F}">
      <dgm:prSet/>
      <dgm:spPr/>
      <dgm:t>
        <a:bodyPr/>
        <a:lstStyle/>
        <a:p>
          <a:endParaRPr lang="ru-RU"/>
        </a:p>
      </dgm:t>
    </dgm:pt>
    <dgm:pt modelId="{BB438638-B490-48C5-BD0F-44604D5DBD48}" type="pres">
      <dgm:prSet presAssocID="{C38C5A71-8AC5-4781-B4C9-C8B48DAFAD6E}" presName="Name0" presStyleCnt="0">
        <dgm:presLayoutVars>
          <dgm:resizeHandles/>
        </dgm:presLayoutVars>
      </dgm:prSet>
      <dgm:spPr/>
    </dgm:pt>
    <dgm:pt modelId="{D127822A-F35B-4E01-9791-D52830383F48}" type="pres">
      <dgm:prSet presAssocID="{9A41D97C-3BD8-4C38-9ABA-93E857DE1997}" presName="text" presStyleLbl="node1" presStyleIdx="0" presStyleCnt="2" custScaleX="127491" custLinFactY="-12369" custLinFactNeighborX="4039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9F13A-D54F-46C2-BD61-3CCBA21241F1}" type="pres">
      <dgm:prSet presAssocID="{01717D0A-2337-49B8-8C89-9041E8195CBC}" presName="space" presStyleCnt="0"/>
      <dgm:spPr/>
    </dgm:pt>
    <dgm:pt modelId="{A2F59A7F-F73B-44CB-BF00-559AFAB7764B}" type="pres">
      <dgm:prSet presAssocID="{62B2607C-A148-4B51-94BF-5F17F839C8E3}" presName="text" presStyleLbl="node1" presStyleIdx="1" presStyleCnt="2" custScaleX="125628" custLinFactY="3397" custLinFactNeighborX="2276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55C849-F013-4D2B-AC63-F22710EE8BF6}" srcId="{C38C5A71-8AC5-4781-B4C9-C8B48DAFAD6E}" destId="{62B2607C-A148-4B51-94BF-5F17F839C8E3}" srcOrd="1" destOrd="0" parTransId="{8822DCC1-AAEE-4B25-91F3-05229C19F502}" sibTransId="{C67F2743-A86E-4ABD-A894-963BEB1F7CA3}"/>
    <dgm:cxn modelId="{63A2A0EF-CE22-4122-97D2-753D9AD1936F}" type="presOf" srcId="{E63D4E27-5C83-451E-97F6-247C995FC44A}" destId="{A2F59A7F-F73B-44CB-BF00-559AFAB7764B}" srcOrd="0" destOrd="1" presId="urn:diagrams.loki3.com/VaryingWidthList+Icon"/>
    <dgm:cxn modelId="{3376E645-673D-4573-B9C9-12B26E0630BD}" srcId="{C38C5A71-8AC5-4781-B4C9-C8B48DAFAD6E}" destId="{9A41D97C-3BD8-4C38-9ABA-93E857DE1997}" srcOrd="0" destOrd="0" parTransId="{51488131-CD24-4354-A1C7-68C7FBCB6F6E}" sibTransId="{01717D0A-2337-49B8-8C89-9041E8195CBC}"/>
    <dgm:cxn modelId="{812181ED-B44A-41EC-962F-2B8854F87369}" type="presOf" srcId="{9A41D97C-3BD8-4C38-9ABA-93E857DE1997}" destId="{D127822A-F35B-4E01-9791-D52830383F48}" srcOrd="0" destOrd="0" presId="urn:diagrams.loki3.com/VaryingWidthList+Icon"/>
    <dgm:cxn modelId="{E1041E38-D1F8-4B7B-BE8E-F98C31F391A1}" type="presOf" srcId="{62B2607C-A148-4B51-94BF-5F17F839C8E3}" destId="{A2F59A7F-F73B-44CB-BF00-559AFAB7764B}" srcOrd="0" destOrd="0" presId="urn:diagrams.loki3.com/VaryingWidthList+Icon"/>
    <dgm:cxn modelId="{A8D70D36-942C-4484-8070-1871ECA3332F}" srcId="{62B2607C-A148-4B51-94BF-5F17F839C8E3}" destId="{E63D4E27-5C83-451E-97F6-247C995FC44A}" srcOrd="0" destOrd="0" parTransId="{110FB54C-FF06-45EF-98A0-BCD6B0D83F4B}" sibTransId="{E80D5F38-FF32-4DD1-A259-EEE231D904B6}"/>
    <dgm:cxn modelId="{19543BB9-29D1-43AE-BBEA-809B90D5B48D}" type="presOf" srcId="{C38C5A71-8AC5-4781-B4C9-C8B48DAFAD6E}" destId="{BB438638-B490-48C5-BD0F-44604D5DBD48}" srcOrd="0" destOrd="0" presId="urn:diagrams.loki3.com/VaryingWidthList+Icon"/>
    <dgm:cxn modelId="{FC6944DE-E183-463F-8594-8B4549517CAA}" type="presParOf" srcId="{BB438638-B490-48C5-BD0F-44604D5DBD48}" destId="{D127822A-F35B-4E01-9791-D52830383F48}" srcOrd="0" destOrd="0" presId="urn:diagrams.loki3.com/VaryingWidthList+Icon"/>
    <dgm:cxn modelId="{522F9AB9-4495-4F17-900B-141A7BFEB744}" type="presParOf" srcId="{BB438638-B490-48C5-BD0F-44604D5DBD48}" destId="{0029F13A-D54F-46C2-BD61-3CCBA21241F1}" srcOrd="1" destOrd="0" presId="urn:diagrams.loki3.com/VaryingWidthList+Icon"/>
    <dgm:cxn modelId="{B8A4E4EA-A9E2-47A0-B174-7FAA3A13E657}" type="presParOf" srcId="{BB438638-B490-48C5-BD0F-44604D5DBD48}" destId="{A2F59A7F-F73B-44CB-BF00-559AFAB7764B}" srcOrd="2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3DB0E8-08EC-46F5-B0C6-51EE8E8872D4}" type="doc">
      <dgm:prSet loTypeId="urn:microsoft.com/office/officeart/2005/8/layout/orgChart1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8486F6D-19E1-4AC9-A38F-9CF9E5FCD267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Дошкольное </a:t>
          </a:r>
          <a:r>
            <a:rPr lang="ru-RU" sz="1600" b="1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образование 227 500 тыс. руб.</a:t>
          </a:r>
          <a:endParaRPr lang="ru-RU" sz="1600" b="1" dirty="0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22FCA326-F997-47D6-8361-CB102D5E3F6E}" type="parTrans" cxnId="{6DD55773-C6BD-4D0F-BD9F-768399A98610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0683A798-D0BB-4A79-9B96-1B5EAD557B2B}" type="sibTrans" cxnId="{6DD55773-C6BD-4D0F-BD9F-768399A98610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CFAF38BE-46BA-4272-9BE3-9A5D687C8849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5 </a:t>
          </a:r>
          <a:r>
            <a:rPr lang="ru-RU" sz="1600" b="1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детских садов</a:t>
          </a:r>
          <a:endParaRPr lang="ru-RU" sz="1600" b="1" dirty="0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E411BC5E-44E8-496D-AD0C-DE3A8DBDEF76}" type="parTrans" cxnId="{935A8F2E-BC36-40A8-950F-32BEA1C94ECD}">
      <dgm:prSet/>
      <dgm:spPr/>
      <dgm:t>
        <a:bodyPr/>
        <a:lstStyle/>
        <a:p>
          <a:endParaRPr lang="ru-RU" sz="1000">
            <a:solidFill>
              <a:srgbClr val="002B82"/>
            </a:solidFill>
            <a:latin typeface="Arial Black" panose="020B0A04020102020204" pitchFamily="34" charset="0"/>
          </a:endParaRPr>
        </a:p>
      </dgm:t>
    </dgm:pt>
    <dgm:pt modelId="{FA4CC2BD-68FD-4C94-B0D9-CAF6F7F58DA1}" type="sibTrans" cxnId="{935A8F2E-BC36-40A8-950F-32BEA1C94ECD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574ADEB0-B8B4-4444-8847-533A3DA08E8E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9 </a:t>
          </a:r>
          <a:r>
            <a:rPr lang="ru-RU" sz="1600" b="1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групп сокращенного дня</a:t>
          </a:r>
          <a:endParaRPr lang="ru-RU" sz="1600" b="1" dirty="0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64184C31-BC0B-4B8C-829F-BA9F8A776DC4}" type="parTrans" cxnId="{9C25A8A6-4F5B-42D2-A5A5-86A610F6BE52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82249907-A72C-49B7-B9AF-A295CBA92773}" type="sibTrans" cxnId="{9C25A8A6-4F5B-42D2-A5A5-86A610F6BE52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64F07AB6-4138-4924-BA88-46F9608AD550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28 </a:t>
          </a:r>
          <a:r>
            <a:rPr lang="ru-RU" sz="1600" b="1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групп дошкольных </a:t>
          </a:r>
        </a:p>
      </dgm:t>
    </dgm:pt>
    <dgm:pt modelId="{3948C00F-0C40-4B96-BE35-A7EEDA68F563}" type="parTrans" cxnId="{464F6FEF-DE5F-4E5A-8216-C7E5BC08542E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B72390DD-F70B-424D-BF12-30C6E8699C66}" type="sibTrans" cxnId="{464F6FEF-DE5F-4E5A-8216-C7E5BC08542E}">
      <dgm:prSet/>
      <dgm:spPr/>
      <dgm:t>
        <a:bodyPr/>
        <a:lstStyle/>
        <a:p>
          <a:endParaRPr lang="ru-RU" sz="10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1598EFF6-3DAF-4FCD-BBA8-385FE31C6F00}" type="pres">
      <dgm:prSet presAssocID="{553DB0E8-08EC-46F5-B0C6-51EE8E8872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ABCB35A-B362-4B1C-A60F-04FBD5AFB015}" type="pres">
      <dgm:prSet presAssocID="{88486F6D-19E1-4AC9-A38F-9CF9E5FCD267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6EDF516-0CE9-4C9F-8C4D-345056B31DC4}" type="pres">
      <dgm:prSet presAssocID="{88486F6D-19E1-4AC9-A38F-9CF9E5FCD267}" presName="rootComposite1" presStyleCnt="0"/>
      <dgm:spPr/>
      <dgm:t>
        <a:bodyPr/>
        <a:lstStyle/>
        <a:p>
          <a:endParaRPr lang="ru-RU"/>
        </a:p>
      </dgm:t>
    </dgm:pt>
    <dgm:pt modelId="{5A6DDCFA-2C18-401E-9813-B90FD5556606}" type="pres">
      <dgm:prSet presAssocID="{88486F6D-19E1-4AC9-A38F-9CF9E5FCD267}" presName="rootText1" presStyleLbl="node0" presStyleIdx="0" presStyleCnt="1" custScaleX="224173" custScaleY="46723" custLinFactNeighborX="64975" custLinFactNeighborY="-88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88866F-A268-4514-BF19-2621FFFB1973}" type="pres">
      <dgm:prSet presAssocID="{88486F6D-19E1-4AC9-A38F-9CF9E5FCD26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585619D-D10E-4A52-A7E0-AAF57C5F6225}" type="pres">
      <dgm:prSet presAssocID="{88486F6D-19E1-4AC9-A38F-9CF9E5FCD267}" presName="hierChild2" presStyleCnt="0"/>
      <dgm:spPr/>
      <dgm:t>
        <a:bodyPr/>
        <a:lstStyle/>
        <a:p>
          <a:endParaRPr lang="ru-RU"/>
        </a:p>
      </dgm:t>
    </dgm:pt>
    <dgm:pt modelId="{D55F94A2-0B69-4AB9-870D-AD66F270858B}" type="pres">
      <dgm:prSet presAssocID="{E411BC5E-44E8-496D-AD0C-DE3A8DBDEF76}" presName="Name37" presStyleLbl="parChTrans1D2" presStyleIdx="0" presStyleCnt="3"/>
      <dgm:spPr/>
      <dgm:t>
        <a:bodyPr/>
        <a:lstStyle/>
        <a:p>
          <a:endParaRPr lang="ru-RU"/>
        </a:p>
      </dgm:t>
    </dgm:pt>
    <dgm:pt modelId="{DDF6AE31-31BB-40E5-A6E8-C6FA068A25D0}" type="pres">
      <dgm:prSet presAssocID="{CFAF38BE-46BA-4272-9BE3-9A5D687C8849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637C9E9-CAE6-47F3-9EC2-283D44D3A975}" type="pres">
      <dgm:prSet presAssocID="{CFAF38BE-46BA-4272-9BE3-9A5D687C8849}" presName="rootComposite" presStyleCnt="0"/>
      <dgm:spPr/>
      <dgm:t>
        <a:bodyPr/>
        <a:lstStyle/>
        <a:p>
          <a:endParaRPr lang="ru-RU"/>
        </a:p>
      </dgm:t>
    </dgm:pt>
    <dgm:pt modelId="{7010322D-6E33-4147-A89E-F3ACB644F925}" type="pres">
      <dgm:prSet presAssocID="{CFAF38BE-46BA-4272-9BE3-9A5D687C8849}" presName="rootText" presStyleLbl="node2" presStyleIdx="0" presStyleCnt="3" custScaleX="87942" custScaleY="28004" custLinFactNeighborX="10534" custLinFactNeighborY="-126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956C02-7F8E-4D00-ADE5-800A95A26562}" type="pres">
      <dgm:prSet presAssocID="{CFAF38BE-46BA-4272-9BE3-9A5D687C8849}" presName="rootConnector" presStyleLbl="node2" presStyleIdx="0" presStyleCnt="3"/>
      <dgm:spPr/>
      <dgm:t>
        <a:bodyPr/>
        <a:lstStyle/>
        <a:p>
          <a:endParaRPr lang="ru-RU"/>
        </a:p>
      </dgm:t>
    </dgm:pt>
    <dgm:pt modelId="{A32310C3-5F8A-4F12-96AC-C7A2AD3A1D92}" type="pres">
      <dgm:prSet presAssocID="{CFAF38BE-46BA-4272-9BE3-9A5D687C8849}" presName="hierChild4" presStyleCnt="0"/>
      <dgm:spPr/>
      <dgm:t>
        <a:bodyPr/>
        <a:lstStyle/>
        <a:p>
          <a:endParaRPr lang="ru-RU"/>
        </a:p>
      </dgm:t>
    </dgm:pt>
    <dgm:pt modelId="{92A0F8DB-B3DE-49BF-A5BC-CE60323EC164}" type="pres">
      <dgm:prSet presAssocID="{CFAF38BE-46BA-4272-9BE3-9A5D687C8849}" presName="hierChild5" presStyleCnt="0"/>
      <dgm:spPr/>
      <dgm:t>
        <a:bodyPr/>
        <a:lstStyle/>
        <a:p>
          <a:endParaRPr lang="ru-RU"/>
        </a:p>
      </dgm:t>
    </dgm:pt>
    <dgm:pt modelId="{679813E1-DF79-4922-9530-BEDFE247320B}" type="pres">
      <dgm:prSet presAssocID="{64184C31-BC0B-4B8C-829F-BA9F8A776DC4}" presName="Name37" presStyleLbl="parChTrans1D2" presStyleIdx="1" presStyleCnt="3"/>
      <dgm:spPr/>
      <dgm:t>
        <a:bodyPr/>
        <a:lstStyle/>
        <a:p>
          <a:endParaRPr lang="ru-RU"/>
        </a:p>
      </dgm:t>
    </dgm:pt>
    <dgm:pt modelId="{31334115-1AC0-4DC2-8679-7EA3B0608BF7}" type="pres">
      <dgm:prSet presAssocID="{574ADEB0-B8B4-4444-8847-533A3DA08E8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3E3E6D96-9D60-43A0-840F-4F99E8BAB451}" type="pres">
      <dgm:prSet presAssocID="{574ADEB0-B8B4-4444-8847-533A3DA08E8E}" presName="rootComposite" presStyleCnt="0"/>
      <dgm:spPr/>
      <dgm:t>
        <a:bodyPr/>
        <a:lstStyle/>
        <a:p>
          <a:endParaRPr lang="ru-RU"/>
        </a:p>
      </dgm:t>
    </dgm:pt>
    <dgm:pt modelId="{F4C5E154-38A6-450F-8564-7FC3804D8A8A}" type="pres">
      <dgm:prSet presAssocID="{574ADEB0-B8B4-4444-8847-533A3DA08E8E}" presName="rootText" presStyleLbl="node2" presStyleIdx="1" presStyleCnt="3" custScaleX="116494" custScaleY="25490" custLinFactNeighborX="7447" custLinFactNeighborY="-103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422359-E2BB-47B3-A4C9-1F68287E9A11}" type="pres">
      <dgm:prSet presAssocID="{574ADEB0-B8B4-4444-8847-533A3DA08E8E}" presName="rootConnector" presStyleLbl="node2" presStyleIdx="1" presStyleCnt="3"/>
      <dgm:spPr/>
      <dgm:t>
        <a:bodyPr/>
        <a:lstStyle/>
        <a:p>
          <a:endParaRPr lang="ru-RU"/>
        </a:p>
      </dgm:t>
    </dgm:pt>
    <dgm:pt modelId="{B5C1BD9C-39B8-47CD-8681-E0768DC71829}" type="pres">
      <dgm:prSet presAssocID="{574ADEB0-B8B4-4444-8847-533A3DA08E8E}" presName="hierChild4" presStyleCnt="0"/>
      <dgm:spPr/>
      <dgm:t>
        <a:bodyPr/>
        <a:lstStyle/>
        <a:p>
          <a:endParaRPr lang="ru-RU"/>
        </a:p>
      </dgm:t>
    </dgm:pt>
    <dgm:pt modelId="{1C57AB0A-7E65-4D0C-9250-9156619C2E63}" type="pres">
      <dgm:prSet presAssocID="{574ADEB0-B8B4-4444-8847-533A3DA08E8E}" presName="hierChild5" presStyleCnt="0"/>
      <dgm:spPr/>
      <dgm:t>
        <a:bodyPr/>
        <a:lstStyle/>
        <a:p>
          <a:endParaRPr lang="ru-RU"/>
        </a:p>
      </dgm:t>
    </dgm:pt>
    <dgm:pt modelId="{8930177D-9B42-4815-B77A-D190C5951B4C}" type="pres">
      <dgm:prSet presAssocID="{3948C00F-0C40-4B96-BE35-A7EEDA68F563}" presName="Name37" presStyleLbl="parChTrans1D2" presStyleIdx="2" presStyleCnt="3"/>
      <dgm:spPr/>
      <dgm:t>
        <a:bodyPr/>
        <a:lstStyle/>
        <a:p>
          <a:endParaRPr lang="ru-RU"/>
        </a:p>
      </dgm:t>
    </dgm:pt>
    <dgm:pt modelId="{389A65C5-0754-430B-8444-8A485D519429}" type="pres">
      <dgm:prSet presAssocID="{64F07AB6-4138-4924-BA88-46F9608AD550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EC345F6A-BB52-4958-92B5-48CB56684AD9}" type="pres">
      <dgm:prSet presAssocID="{64F07AB6-4138-4924-BA88-46F9608AD550}" presName="rootComposite" presStyleCnt="0"/>
      <dgm:spPr/>
      <dgm:t>
        <a:bodyPr/>
        <a:lstStyle/>
        <a:p>
          <a:endParaRPr lang="ru-RU"/>
        </a:p>
      </dgm:t>
    </dgm:pt>
    <dgm:pt modelId="{6115084D-1AAF-490A-A37F-0EFCCF0DD34A}" type="pres">
      <dgm:prSet presAssocID="{64F07AB6-4138-4924-BA88-46F9608AD550}" presName="rootText" presStyleLbl="node2" presStyleIdx="2" presStyleCnt="3" custScaleX="106720" custScaleY="30966" custLinFactNeighborX="-4675" custLinFactNeighborY="-128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3AC1B0-93EC-49BB-BAAA-0E9CD3009D96}" type="pres">
      <dgm:prSet presAssocID="{64F07AB6-4138-4924-BA88-46F9608AD550}" presName="rootConnector" presStyleLbl="node2" presStyleIdx="2" presStyleCnt="3"/>
      <dgm:spPr/>
      <dgm:t>
        <a:bodyPr/>
        <a:lstStyle/>
        <a:p>
          <a:endParaRPr lang="ru-RU"/>
        </a:p>
      </dgm:t>
    </dgm:pt>
    <dgm:pt modelId="{5C396269-F865-460B-AEE1-8C0E613ED6CA}" type="pres">
      <dgm:prSet presAssocID="{64F07AB6-4138-4924-BA88-46F9608AD550}" presName="hierChild4" presStyleCnt="0"/>
      <dgm:spPr/>
      <dgm:t>
        <a:bodyPr/>
        <a:lstStyle/>
        <a:p>
          <a:endParaRPr lang="ru-RU"/>
        </a:p>
      </dgm:t>
    </dgm:pt>
    <dgm:pt modelId="{6E825C1A-70A1-49F6-889B-81478C2AC8C4}" type="pres">
      <dgm:prSet presAssocID="{64F07AB6-4138-4924-BA88-46F9608AD550}" presName="hierChild5" presStyleCnt="0"/>
      <dgm:spPr/>
      <dgm:t>
        <a:bodyPr/>
        <a:lstStyle/>
        <a:p>
          <a:endParaRPr lang="ru-RU"/>
        </a:p>
      </dgm:t>
    </dgm:pt>
    <dgm:pt modelId="{C53CB8B7-978F-4DAB-97E4-1D88D61A0BE7}" type="pres">
      <dgm:prSet presAssocID="{88486F6D-19E1-4AC9-A38F-9CF9E5FCD267}" presName="hierChild3" presStyleCnt="0"/>
      <dgm:spPr/>
      <dgm:t>
        <a:bodyPr/>
        <a:lstStyle/>
        <a:p>
          <a:endParaRPr lang="ru-RU"/>
        </a:p>
      </dgm:t>
    </dgm:pt>
  </dgm:ptLst>
  <dgm:cxnLst>
    <dgm:cxn modelId="{9C25A8A6-4F5B-42D2-A5A5-86A610F6BE52}" srcId="{88486F6D-19E1-4AC9-A38F-9CF9E5FCD267}" destId="{574ADEB0-B8B4-4444-8847-533A3DA08E8E}" srcOrd="1" destOrd="0" parTransId="{64184C31-BC0B-4B8C-829F-BA9F8A776DC4}" sibTransId="{82249907-A72C-49B7-B9AF-A295CBA92773}"/>
    <dgm:cxn modelId="{CF2FD39D-82D8-41E7-AB14-B9384EAAA205}" type="presOf" srcId="{574ADEB0-B8B4-4444-8847-533A3DA08E8E}" destId="{F4C5E154-38A6-450F-8564-7FC3804D8A8A}" srcOrd="0" destOrd="0" presId="urn:microsoft.com/office/officeart/2005/8/layout/orgChart1"/>
    <dgm:cxn modelId="{464F6FEF-DE5F-4E5A-8216-C7E5BC08542E}" srcId="{88486F6D-19E1-4AC9-A38F-9CF9E5FCD267}" destId="{64F07AB6-4138-4924-BA88-46F9608AD550}" srcOrd="2" destOrd="0" parTransId="{3948C00F-0C40-4B96-BE35-A7EEDA68F563}" sibTransId="{B72390DD-F70B-424D-BF12-30C6E8699C66}"/>
    <dgm:cxn modelId="{935A8F2E-BC36-40A8-950F-32BEA1C94ECD}" srcId="{88486F6D-19E1-4AC9-A38F-9CF9E5FCD267}" destId="{CFAF38BE-46BA-4272-9BE3-9A5D687C8849}" srcOrd="0" destOrd="0" parTransId="{E411BC5E-44E8-496D-AD0C-DE3A8DBDEF76}" sibTransId="{FA4CC2BD-68FD-4C94-B0D9-CAF6F7F58DA1}"/>
    <dgm:cxn modelId="{DFCC2856-EFC6-48C8-A6E3-2BEB6EE6BF28}" type="presOf" srcId="{3948C00F-0C40-4B96-BE35-A7EEDA68F563}" destId="{8930177D-9B42-4815-B77A-D190C5951B4C}" srcOrd="0" destOrd="0" presId="urn:microsoft.com/office/officeart/2005/8/layout/orgChart1"/>
    <dgm:cxn modelId="{6DD55773-C6BD-4D0F-BD9F-768399A98610}" srcId="{553DB0E8-08EC-46F5-B0C6-51EE8E8872D4}" destId="{88486F6D-19E1-4AC9-A38F-9CF9E5FCD267}" srcOrd="0" destOrd="0" parTransId="{22FCA326-F997-47D6-8361-CB102D5E3F6E}" sibTransId="{0683A798-D0BB-4A79-9B96-1B5EAD557B2B}"/>
    <dgm:cxn modelId="{DCC32928-97D9-4FD9-B5D0-5D229937C236}" type="presOf" srcId="{574ADEB0-B8B4-4444-8847-533A3DA08E8E}" destId="{4E422359-E2BB-47B3-A4C9-1F68287E9A11}" srcOrd="1" destOrd="0" presId="urn:microsoft.com/office/officeart/2005/8/layout/orgChart1"/>
    <dgm:cxn modelId="{4888019E-154A-499A-BC16-61AFC244D3B3}" type="presOf" srcId="{64F07AB6-4138-4924-BA88-46F9608AD550}" destId="{D83AC1B0-93EC-49BB-BAAA-0E9CD3009D96}" srcOrd="1" destOrd="0" presId="urn:microsoft.com/office/officeart/2005/8/layout/orgChart1"/>
    <dgm:cxn modelId="{AEBE479F-B4B4-43B6-9CEB-39BF0ADE95F1}" type="presOf" srcId="{CFAF38BE-46BA-4272-9BE3-9A5D687C8849}" destId="{29956C02-7F8E-4D00-ADE5-800A95A26562}" srcOrd="1" destOrd="0" presId="urn:microsoft.com/office/officeart/2005/8/layout/orgChart1"/>
    <dgm:cxn modelId="{3E6A8CF9-C369-4962-9FC3-727A8D584A7A}" type="presOf" srcId="{553DB0E8-08EC-46F5-B0C6-51EE8E8872D4}" destId="{1598EFF6-3DAF-4FCD-BBA8-385FE31C6F00}" srcOrd="0" destOrd="0" presId="urn:microsoft.com/office/officeart/2005/8/layout/orgChart1"/>
    <dgm:cxn modelId="{BD0DE9A9-2B99-4CED-87F3-B8FCB24C306F}" type="presOf" srcId="{88486F6D-19E1-4AC9-A38F-9CF9E5FCD267}" destId="{5A6DDCFA-2C18-401E-9813-B90FD5556606}" srcOrd="0" destOrd="0" presId="urn:microsoft.com/office/officeart/2005/8/layout/orgChart1"/>
    <dgm:cxn modelId="{ABF658A2-A576-4997-8E34-DEC8C735156B}" type="presOf" srcId="{88486F6D-19E1-4AC9-A38F-9CF9E5FCD267}" destId="{AE88866F-A268-4514-BF19-2621FFFB1973}" srcOrd="1" destOrd="0" presId="urn:microsoft.com/office/officeart/2005/8/layout/orgChart1"/>
    <dgm:cxn modelId="{42855D3A-1A7B-4982-9C35-0ED29C5CF178}" type="presOf" srcId="{CFAF38BE-46BA-4272-9BE3-9A5D687C8849}" destId="{7010322D-6E33-4147-A89E-F3ACB644F925}" srcOrd="0" destOrd="0" presId="urn:microsoft.com/office/officeart/2005/8/layout/orgChart1"/>
    <dgm:cxn modelId="{DB4E1DDA-2E0C-48A9-AA97-B2F56A51366D}" type="presOf" srcId="{64F07AB6-4138-4924-BA88-46F9608AD550}" destId="{6115084D-1AAF-490A-A37F-0EFCCF0DD34A}" srcOrd="0" destOrd="0" presId="urn:microsoft.com/office/officeart/2005/8/layout/orgChart1"/>
    <dgm:cxn modelId="{7878F375-680B-4763-B27B-F112937C85C1}" type="presOf" srcId="{64184C31-BC0B-4B8C-829F-BA9F8A776DC4}" destId="{679813E1-DF79-4922-9530-BEDFE247320B}" srcOrd="0" destOrd="0" presId="urn:microsoft.com/office/officeart/2005/8/layout/orgChart1"/>
    <dgm:cxn modelId="{2702797A-DA8E-4CD3-9C21-5010B04F8C7E}" type="presOf" srcId="{E411BC5E-44E8-496D-AD0C-DE3A8DBDEF76}" destId="{D55F94A2-0B69-4AB9-870D-AD66F270858B}" srcOrd="0" destOrd="0" presId="urn:microsoft.com/office/officeart/2005/8/layout/orgChart1"/>
    <dgm:cxn modelId="{4605E066-027D-4669-BC43-973539461308}" type="presParOf" srcId="{1598EFF6-3DAF-4FCD-BBA8-385FE31C6F00}" destId="{7ABCB35A-B362-4B1C-A60F-04FBD5AFB015}" srcOrd="0" destOrd="0" presId="urn:microsoft.com/office/officeart/2005/8/layout/orgChart1"/>
    <dgm:cxn modelId="{6CAD0398-40F0-4B64-B6E3-59D18256B25A}" type="presParOf" srcId="{7ABCB35A-B362-4B1C-A60F-04FBD5AFB015}" destId="{A6EDF516-0CE9-4C9F-8C4D-345056B31DC4}" srcOrd="0" destOrd="0" presId="urn:microsoft.com/office/officeart/2005/8/layout/orgChart1"/>
    <dgm:cxn modelId="{5D356E13-5C6E-42D3-A0A5-B0AEDA6ABDA8}" type="presParOf" srcId="{A6EDF516-0CE9-4C9F-8C4D-345056B31DC4}" destId="{5A6DDCFA-2C18-401E-9813-B90FD5556606}" srcOrd="0" destOrd="0" presId="urn:microsoft.com/office/officeart/2005/8/layout/orgChart1"/>
    <dgm:cxn modelId="{E8868ACA-001A-40D4-850D-C5C2D8C84E2D}" type="presParOf" srcId="{A6EDF516-0CE9-4C9F-8C4D-345056B31DC4}" destId="{AE88866F-A268-4514-BF19-2621FFFB1973}" srcOrd="1" destOrd="0" presId="urn:microsoft.com/office/officeart/2005/8/layout/orgChart1"/>
    <dgm:cxn modelId="{0E9069E8-1734-4303-A410-25A4F75A4430}" type="presParOf" srcId="{7ABCB35A-B362-4B1C-A60F-04FBD5AFB015}" destId="{4585619D-D10E-4A52-A7E0-AAF57C5F6225}" srcOrd="1" destOrd="0" presId="urn:microsoft.com/office/officeart/2005/8/layout/orgChart1"/>
    <dgm:cxn modelId="{CC8CF7FC-0DA8-4F8F-808C-15747777E9FC}" type="presParOf" srcId="{4585619D-D10E-4A52-A7E0-AAF57C5F6225}" destId="{D55F94A2-0B69-4AB9-870D-AD66F270858B}" srcOrd="0" destOrd="0" presId="urn:microsoft.com/office/officeart/2005/8/layout/orgChart1"/>
    <dgm:cxn modelId="{1E4FC747-14E8-4942-930D-B7EF89764E2E}" type="presParOf" srcId="{4585619D-D10E-4A52-A7E0-AAF57C5F6225}" destId="{DDF6AE31-31BB-40E5-A6E8-C6FA068A25D0}" srcOrd="1" destOrd="0" presId="urn:microsoft.com/office/officeart/2005/8/layout/orgChart1"/>
    <dgm:cxn modelId="{AFA89CB9-A02D-471E-8E49-3F781236281B}" type="presParOf" srcId="{DDF6AE31-31BB-40E5-A6E8-C6FA068A25D0}" destId="{A637C9E9-CAE6-47F3-9EC2-283D44D3A975}" srcOrd="0" destOrd="0" presId="urn:microsoft.com/office/officeart/2005/8/layout/orgChart1"/>
    <dgm:cxn modelId="{559969C1-72F6-46BC-9607-B638854325EB}" type="presParOf" srcId="{A637C9E9-CAE6-47F3-9EC2-283D44D3A975}" destId="{7010322D-6E33-4147-A89E-F3ACB644F925}" srcOrd="0" destOrd="0" presId="urn:microsoft.com/office/officeart/2005/8/layout/orgChart1"/>
    <dgm:cxn modelId="{9235D2CD-88E3-420F-81FB-11F8FA99195E}" type="presParOf" srcId="{A637C9E9-CAE6-47F3-9EC2-283D44D3A975}" destId="{29956C02-7F8E-4D00-ADE5-800A95A26562}" srcOrd="1" destOrd="0" presId="urn:microsoft.com/office/officeart/2005/8/layout/orgChart1"/>
    <dgm:cxn modelId="{5F8720A7-B69F-4D24-A44A-70143FC9B555}" type="presParOf" srcId="{DDF6AE31-31BB-40E5-A6E8-C6FA068A25D0}" destId="{A32310C3-5F8A-4F12-96AC-C7A2AD3A1D92}" srcOrd="1" destOrd="0" presId="urn:microsoft.com/office/officeart/2005/8/layout/orgChart1"/>
    <dgm:cxn modelId="{CB485859-6C11-4932-A322-78F0BB447444}" type="presParOf" srcId="{DDF6AE31-31BB-40E5-A6E8-C6FA068A25D0}" destId="{92A0F8DB-B3DE-49BF-A5BC-CE60323EC164}" srcOrd="2" destOrd="0" presId="urn:microsoft.com/office/officeart/2005/8/layout/orgChart1"/>
    <dgm:cxn modelId="{91D756DD-5B76-4C17-A3C1-A79FD47D6EFE}" type="presParOf" srcId="{4585619D-D10E-4A52-A7E0-AAF57C5F6225}" destId="{679813E1-DF79-4922-9530-BEDFE247320B}" srcOrd="2" destOrd="0" presId="urn:microsoft.com/office/officeart/2005/8/layout/orgChart1"/>
    <dgm:cxn modelId="{5608248A-D56E-4A72-B09F-CF957F6FB2EB}" type="presParOf" srcId="{4585619D-D10E-4A52-A7E0-AAF57C5F6225}" destId="{31334115-1AC0-4DC2-8679-7EA3B0608BF7}" srcOrd="3" destOrd="0" presId="urn:microsoft.com/office/officeart/2005/8/layout/orgChart1"/>
    <dgm:cxn modelId="{9EB323F9-7108-41DF-A22B-513534000C1D}" type="presParOf" srcId="{31334115-1AC0-4DC2-8679-7EA3B0608BF7}" destId="{3E3E6D96-9D60-43A0-840F-4F99E8BAB451}" srcOrd="0" destOrd="0" presId="urn:microsoft.com/office/officeart/2005/8/layout/orgChart1"/>
    <dgm:cxn modelId="{F4A5D5B7-5392-40BF-B3E1-71B354F59A05}" type="presParOf" srcId="{3E3E6D96-9D60-43A0-840F-4F99E8BAB451}" destId="{F4C5E154-38A6-450F-8564-7FC3804D8A8A}" srcOrd="0" destOrd="0" presId="urn:microsoft.com/office/officeart/2005/8/layout/orgChart1"/>
    <dgm:cxn modelId="{EB34628C-FB17-4506-8E40-13488707A8D6}" type="presParOf" srcId="{3E3E6D96-9D60-43A0-840F-4F99E8BAB451}" destId="{4E422359-E2BB-47B3-A4C9-1F68287E9A11}" srcOrd="1" destOrd="0" presId="urn:microsoft.com/office/officeart/2005/8/layout/orgChart1"/>
    <dgm:cxn modelId="{D0AF61E6-9F21-46D1-8E12-C92273CA01AC}" type="presParOf" srcId="{31334115-1AC0-4DC2-8679-7EA3B0608BF7}" destId="{B5C1BD9C-39B8-47CD-8681-E0768DC71829}" srcOrd="1" destOrd="0" presId="urn:microsoft.com/office/officeart/2005/8/layout/orgChart1"/>
    <dgm:cxn modelId="{E6808FEC-46CD-45C0-ABA8-04C8E1821F34}" type="presParOf" srcId="{31334115-1AC0-4DC2-8679-7EA3B0608BF7}" destId="{1C57AB0A-7E65-4D0C-9250-9156619C2E63}" srcOrd="2" destOrd="0" presId="urn:microsoft.com/office/officeart/2005/8/layout/orgChart1"/>
    <dgm:cxn modelId="{8563E06A-881F-45CD-947D-CC732F9628B2}" type="presParOf" srcId="{4585619D-D10E-4A52-A7E0-AAF57C5F6225}" destId="{8930177D-9B42-4815-B77A-D190C5951B4C}" srcOrd="4" destOrd="0" presId="urn:microsoft.com/office/officeart/2005/8/layout/orgChart1"/>
    <dgm:cxn modelId="{07469526-F4DB-481F-B5DC-A761BAE0AB1F}" type="presParOf" srcId="{4585619D-D10E-4A52-A7E0-AAF57C5F6225}" destId="{389A65C5-0754-430B-8444-8A485D519429}" srcOrd="5" destOrd="0" presId="urn:microsoft.com/office/officeart/2005/8/layout/orgChart1"/>
    <dgm:cxn modelId="{546C0519-F563-45A3-AB3A-F9981CC6D946}" type="presParOf" srcId="{389A65C5-0754-430B-8444-8A485D519429}" destId="{EC345F6A-BB52-4958-92B5-48CB56684AD9}" srcOrd="0" destOrd="0" presId="urn:microsoft.com/office/officeart/2005/8/layout/orgChart1"/>
    <dgm:cxn modelId="{1D6A8248-C6D1-4735-9934-4126BF67D50D}" type="presParOf" srcId="{EC345F6A-BB52-4958-92B5-48CB56684AD9}" destId="{6115084D-1AAF-490A-A37F-0EFCCF0DD34A}" srcOrd="0" destOrd="0" presId="urn:microsoft.com/office/officeart/2005/8/layout/orgChart1"/>
    <dgm:cxn modelId="{CCEF55D0-5B48-4F99-B82F-D60A07DAE8E3}" type="presParOf" srcId="{EC345F6A-BB52-4958-92B5-48CB56684AD9}" destId="{D83AC1B0-93EC-49BB-BAAA-0E9CD3009D96}" srcOrd="1" destOrd="0" presId="urn:microsoft.com/office/officeart/2005/8/layout/orgChart1"/>
    <dgm:cxn modelId="{DFF0F0F9-74DB-4CBE-8004-0EA5C4E46A60}" type="presParOf" srcId="{389A65C5-0754-430B-8444-8A485D519429}" destId="{5C396269-F865-460B-AEE1-8C0E613ED6CA}" srcOrd="1" destOrd="0" presId="urn:microsoft.com/office/officeart/2005/8/layout/orgChart1"/>
    <dgm:cxn modelId="{E43E1C1D-5F99-4966-9BF1-47946CF4E92F}" type="presParOf" srcId="{389A65C5-0754-430B-8444-8A485D519429}" destId="{6E825C1A-70A1-49F6-889B-81478C2AC8C4}" srcOrd="2" destOrd="0" presId="urn:microsoft.com/office/officeart/2005/8/layout/orgChart1"/>
    <dgm:cxn modelId="{9F1ED927-99DA-4C0B-A4D1-17C10FA95591}" type="presParOf" srcId="{7ABCB35A-B362-4B1C-A60F-04FBD5AFB015}" destId="{C53CB8B7-978F-4DAB-97E4-1D88D61A0BE7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53DB0E8-08EC-46F5-B0C6-51EE8E8872D4}" type="doc">
      <dgm:prSet loTypeId="urn:microsoft.com/office/officeart/2005/8/layout/orgChart1" loCatId="hierarchy" qsTypeId="urn:microsoft.com/office/officeart/2005/8/quickstyle/3d3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88486F6D-19E1-4AC9-A38F-9CF9E5FCD267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600" b="1" dirty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Дополнительное </a:t>
          </a:r>
          <a:r>
            <a:rPr lang="ru-RU" sz="1600" b="1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образование 54 690тыс. руб.</a:t>
          </a:r>
          <a:endParaRPr lang="ru-RU" sz="1600" b="1" dirty="0">
            <a:solidFill>
              <a:sysClr val="windowText" lastClr="000000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22FCA326-F997-47D6-8361-CB102D5E3F6E}" type="parTrans" cxnId="{6DD55773-C6BD-4D0F-BD9F-768399A98610}">
      <dgm:prSet/>
      <dgm:spPr/>
      <dgm:t>
        <a:bodyPr/>
        <a:lstStyle/>
        <a:p>
          <a:endParaRPr lang="ru-RU" sz="9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0683A798-D0BB-4A79-9B96-1B5EAD557B2B}" type="sibTrans" cxnId="{6DD55773-C6BD-4D0F-BD9F-768399A98610}">
      <dgm:prSet/>
      <dgm:spPr/>
      <dgm:t>
        <a:bodyPr/>
        <a:lstStyle/>
        <a:p>
          <a:endParaRPr lang="ru-RU" sz="9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574ADEB0-B8B4-4444-8847-533A3DA08E8E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endParaRPr lang="ru-RU" sz="1600" dirty="0" smtClean="0">
            <a:solidFill>
              <a:sysClr val="windowText" lastClr="000000"/>
            </a:solidFill>
            <a:latin typeface="Cambria" panose="02040503050406030204" pitchFamily="18" charset="0"/>
          </a:endParaRPr>
        </a:p>
        <a:p>
          <a:r>
            <a:rPr lang="ru-RU" sz="1600" b="1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Дом детского творчества</a:t>
          </a:r>
          <a:endParaRPr lang="ru-RU" sz="1600" b="1" dirty="0">
            <a:solidFill>
              <a:sysClr val="windowText" lastClr="000000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  <a:p>
          <a:endParaRPr lang="ru-RU" sz="1600" dirty="0">
            <a:solidFill>
              <a:sysClr val="windowText" lastClr="000000"/>
            </a:solidFill>
            <a:latin typeface="Cambria" panose="02040503050406030204" pitchFamily="18" charset="0"/>
          </a:endParaRPr>
        </a:p>
      </dgm:t>
    </dgm:pt>
    <dgm:pt modelId="{64184C31-BC0B-4B8C-829F-BA9F8A776DC4}" type="parTrans" cxnId="{9C25A8A6-4F5B-42D2-A5A5-86A610F6BE52}">
      <dgm:prSet/>
      <dgm:spPr/>
      <dgm:t>
        <a:bodyPr/>
        <a:lstStyle/>
        <a:p>
          <a:endParaRPr lang="ru-RU" sz="9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82249907-A72C-49B7-B9AF-A295CBA92773}" type="sibTrans" cxnId="{9C25A8A6-4F5B-42D2-A5A5-86A610F6BE52}">
      <dgm:prSet/>
      <dgm:spPr/>
      <dgm:t>
        <a:bodyPr/>
        <a:lstStyle/>
        <a:p>
          <a:endParaRPr lang="ru-RU" sz="9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64F07AB6-4138-4924-BA88-46F9608AD550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noFill/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ru-RU" sz="1600" b="1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ДЮСШ</a:t>
          </a:r>
          <a:endParaRPr lang="ru-RU" sz="1600" b="1" dirty="0">
            <a:solidFill>
              <a:sysClr val="windowText" lastClr="000000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3948C00F-0C40-4B96-BE35-A7EEDA68F563}" type="parTrans" cxnId="{464F6FEF-DE5F-4E5A-8216-C7E5BC08542E}">
      <dgm:prSet/>
      <dgm:spPr/>
      <dgm:t>
        <a:bodyPr/>
        <a:lstStyle/>
        <a:p>
          <a:endParaRPr lang="ru-RU" sz="9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B72390DD-F70B-424D-BF12-30C6E8699C66}" type="sibTrans" cxnId="{464F6FEF-DE5F-4E5A-8216-C7E5BC08542E}">
      <dgm:prSet/>
      <dgm:spPr/>
      <dgm:t>
        <a:bodyPr/>
        <a:lstStyle/>
        <a:p>
          <a:endParaRPr lang="ru-RU" sz="9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1598EFF6-3DAF-4FCD-BBA8-385FE31C6F00}" type="pres">
      <dgm:prSet presAssocID="{553DB0E8-08EC-46F5-B0C6-51EE8E8872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ABCB35A-B362-4B1C-A60F-04FBD5AFB015}" type="pres">
      <dgm:prSet presAssocID="{88486F6D-19E1-4AC9-A38F-9CF9E5FCD267}" presName="hierRoot1" presStyleCnt="0">
        <dgm:presLayoutVars>
          <dgm:hierBranch val="init"/>
        </dgm:presLayoutVars>
      </dgm:prSet>
      <dgm:spPr/>
    </dgm:pt>
    <dgm:pt modelId="{A6EDF516-0CE9-4C9F-8C4D-345056B31DC4}" type="pres">
      <dgm:prSet presAssocID="{88486F6D-19E1-4AC9-A38F-9CF9E5FCD267}" presName="rootComposite1" presStyleCnt="0"/>
      <dgm:spPr/>
    </dgm:pt>
    <dgm:pt modelId="{5A6DDCFA-2C18-401E-9813-B90FD5556606}" type="pres">
      <dgm:prSet presAssocID="{88486F6D-19E1-4AC9-A38F-9CF9E5FCD267}" presName="rootText1" presStyleLbl="node0" presStyleIdx="0" presStyleCnt="1" custScaleX="318548" custScaleY="43697" custLinFactNeighborX="-4966" custLinFactNeighborY="66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88866F-A268-4514-BF19-2621FFFB1973}" type="pres">
      <dgm:prSet presAssocID="{88486F6D-19E1-4AC9-A38F-9CF9E5FCD26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585619D-D10E-4A52-A7E0-AAF57C5F6225}" type="pres">
      <dgm:prSet presAssocID="{88486F6D-19E1-4AC9-A38F-9CF9E5FCD267}" presName="hierChild2" presStyleCnt="0"/>
      <dgm:spPr/>
    </dgm:pt>
    <dgm:pt modelId="{679813E1-DF79-4922-9530-BEDFE247320B}" type="pres">
      <dgm:prSet presAssocID="{64184C31-BC0B-4B8C-829F-BA9F8A776DC4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1334115-1AC0-4DC2-8679-7EA3B0608BF7}" type="pres">
      <dgm:prSet presAssocID="{574ADEB0-B8B4-4444-8847-533A3DA08E8E}" presName="hierRoot2" presStyleCnt="0">
        <dgm:presLayoutVars>
          <dgm:hierBranch val="init"/>
        </dgm:presLayoutVars>
      </dgm:prSet>
      <dgm:spPr/>
    </dgm:pt>
    <dgm:pt modelId="{3E3E6D96-9D60-43A0-840F-4F99E8BAB451}" type="pres">
      <dgm:prSet presAssocID="{574ADEB0-B8B4-4444-8847-533A3DA08E8E}" presName="rootComposite" presStyleCnt="0"/>
      <dgm:spPr/>
    </dgm:pt>
    <dgm:pt modelId="{F4C5E154-38A6-450F-8564-7FC3804D8A8A}" type="pres">
      <dgm:prSet presAssocID="{574ADEB0-B8B4-4444-8847-533A3DA08E8E}" presName="rootText" presStyleLbl="node2" presStyleIdx="0" presStyleCnt="2" custAng="10800000" custFlipVert="1" custScaleX="144964" custScaleY="34442" custLinFactNeighborX="-17078" custLinFactNeighborY="-199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422359-E2BB-47B3-A4C9-1F68287E9A11}" type="pres">
      <dgm:prSet presAssocID="{574ADEB0-B8B4-4444-8847-533A3DA08E8E}" presName="rootConnector" presStyleLbl="node2" presStyleIdx="0" presStyleCnt="2"/>
      <dgm:spPr/>
      <dgm:t>
        <a:bodyPr/>
        <a:lstStyle/>
        <a:p>
          <a:endParaRPr lang="ru-RU"/>
        </a:p>
      </dgm:t>
    </dgm:pt>
    <dgm:pt modelId="{B5C1BD9C-39B8-47CD-8681-E0768DC71829}" type="pres">
      <dgm:prSet presAssocID="{574ADEB0-B8B4-4444-8847-533A3DA08E8E}" presName="hierChild4" presStyleCnt="0"/>
      <dgm:spPr/>
    </dgm:pt>
    <dgm:pt modelId="{1C57AB0A-7E65-4D0C-9250-9156619C2E63}" type="pres">
      <dgm:prSet presAssocID="{574ADEB0-B8B4-4444-8847-533A3DA08E8E}" presName="hierChild5" presStyleCnt="0"/>
      <dgm:spPr/>
    </dgm:pt>
    <dgm:pt modelId="{8930177D-9B42-4815-B77A-D190C5951B4C}" type="pres">
      <dgm:prSet presAssocID="{3948C00F-0C40-4B96-BE35-A7EEDA68F563}" presName="Name37" presStyleLbl="parChTrans1D2" presStyleIdx="1" presStyleCnt="2"/>
      <dgm:spPr/>
      <dgm:t>
        <a:bodyPr/>
        <a:lstStyle/>
        <a:p>
          <a:endParaRPr lang="ru-RU"/>
        </a:p>
      </dgm:t>
    </dgm:pt>
    <dgm:pt modelId="{389A65C5-0754-430B-8444-8A485D519429}" type="pres">
      <dgm:prSet presAssocID="{64F07AB6-4138-4924-BA88-46F9608AD550}" presName="hierRoot2" presStyleCnt="0">
        <dgm:presLayoutVars>
          <dgm:hierBranch val="init"/>
        </dgm:presLayoutVars>
      </dgm:prSet>
      <dgm:spPr/>
    </dgm:pt>
    <dgm:pt modelId="{EC345F6A-BB52-4958-92B5-48CB56684AD9}" type="pres">
      <dgm:prSet presAssocID="{64F07AB6-4138-4924-BA88-46F9608AD550}" presName="rootComposite" presStyleCnt="0"/>
      <dgm:spPr/>
    </dgm:pt>
    <dgm:pt modelId="{6115084D-1AAF-490A-A37F-0EFCCF0DD34A}" type="pres">
      <dgm:prSet presAssocID="{64F07AB6-4138-4924-BA88-46F9608AD550}" presName="rootText" presStyleLbl="node2" presStyleIdx="1" presStyleCnt="2" custScaleX="118766" custScaleY="33047" custLinFactNeighborX="36042" custLinFactNeighborY="-173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3AC1B0-93EC-49BB-BAAA-0E9CD3009D96}" type="pres">
      <dgm:prSet presAssocID="{64F07AB6-4138-4924-BA88-46F9608AD550}" presName="rootConnector" presStyleLbl="node2" presStyleIdx="1" presStyleCnt="2"/>
      <dgm:spPr/>
      <dgm:t>
        <a:bodyPr/>
        <a:lstStyle/>
        <a:p>
          <a:endParaRPr lang="ru-RU"/>
        </a:p>
      </dgm:t>
    </dgm:pt>
    <dgm:pt modelId="{5C396269-F865-460B-AEE1-8C0E613ED6CA}" type="pres">
      <dgm:prSet presAssocID="{64F07AB6-4138-4924-BA88-46F9608AD550}" presName="hierChild4" presStyleCnt="0"/>
      <dgm:spPr/>
    </dgm:pt>
    <dgm:pt modelId="{6E825C1A-70A1-49F6-889B-81478C2AC8C4}" type="pres">
      <dgm:prSet presAssocID="{64F07AB6-4138-4924-BA88-46F9608AD550}" presName="hierChild5" presStyleCnt="0"/>
      <dgm:spPr/>
    </dgm:pt>
    <dgm:pt modelId="{C53CB8B7-978F-4DAB-97E4-1D88D61A0BE7}" type="pres">
      <dgm:prSet presAssocID="{88486F6D-19E1-4AC9-A38F-9CF9E5FCD267}" presName="hierChild3" presStyleCnt="0"/>
      <dgm:spPr/>
    </dgm:pt>
  </dgm:ptLst>
  <dgm:cxnLst>
    <dgm:cxn modelId="{F0360CB5-A12A-4443-A970-189D42D9F537}" type="presOf" srcId="{64F07AB6-4138-4924-BA88-46F9608AD550}" destId="{D83AC1B0-93EC-49BB-BAAA-0E9CD3009D96}" srcOrd="1" destOrd="0" presId="urn:microsoft.com/office/officeart/2005/8/layout/orgChart1"/>
    <dgm:cxn modelId="{2756CB20-1E88-4874-B173-14262AF8D56A}" type="presOf" srcId="{88486F6D-19E1-4AC9-A38F-9CF9E5FCD267}" destId="{AE88866F-A268-4514-BF19-2621FFFB1973}" srcOrd="1" destOrd="0" presId="urn:microsoft.com/office/officeart/2005/8/layout/orgChart1"/>
    <dgm:cxn modelId="{F8321037-0DDC-46A1-AD9E-744D8B367724}" type="presOf" srcId="{64F07AB6-4138-4924-BA88-46F9608AD550}" destId="{6115084D-1AAF-490A-A37F-0EFCCF0DD34A}" srcOrd="0" destOrd="0" presId="urn:microsoft.com/office/officeart/2005/8/layout/orgChart1"/>
    <dgm:cxn modelId="{6DD55773-C6BD-4D0F-BD9F-768399A98610}" srcId="{553DB0E8-08EC-46F5-B0C6-51EE8E8872D4}" destId="{88486F6D-19E1-4AC9-A38F-9CF9E5FCD267}" srcOrd="0" destOrd="0" parTransId="{22FCA326-F997-47D6-8361-CB102D5E3F6E}" sibTransId="{0683A798-D0BB-4A79-9B96-1B5EAD557B2B}"/>
    <dgm:cxn modelId="{9C25A8A6-4F5B-42D2-A5A5-86A610F6BE52}" srcId="{88486F6D-19E1-4AC9-A38F-9CF9E5FCD267}" destId="{574ADEB0-B8B4-4444-8847-533A3DA08E8E}" srcOrd="0" destOrd="0" parTransId="{64184C31-BC0B-4B8C-829F-BA9F8A776DC4}" sibTransId="{82249907-A72C-49B7-B9AF-A295CBA92773}"/>
    <dgm:cxn modelId="{DE2AC530-4A65-4B68-A627-F7FD4EFBC06E}" type="presOf" srcId="{574ADEB0-B8B4-4444-8847-533A3DA08E8E}" destId="{4E422359-E2BB-47B3-A4C9-1F68287E9A11}" srcOrd="1" destOrd="0" presId="urn:microsoft.com/office/officeart/2005/8/layout/orgChart1"/>
    <dgm:cxn modelId="{5E284B4E-9343-4ABE-829F-36A7CCC016DF}" type="presOf" srcId="{64184C31-BC0B-4B8C-829F-BA9F8A776DC4}" destId="{679813E1-DF79-4922-9530-BEDFE247320B}" srcOrd="0" destOrd="0" presId="urn:microsoft.com/office/officeart/2005/8/layout/orgChart1"/>
    <dgm:cxn modelId="{346F6EAE-0486-4F8F-9941-DA6D808CDA21}" type="presOf" srcId="{553DB0E8-08EC-46F5-B0C6-51EE8E8872D4}" destId="{1598EFF6-3DAF-4FCD-BBA8-385FE31C6F00}" srcOrd="0" destOrd="0" presId="urn:microsoft.com/office/officeart/2005/8/layout/orgChart1"/>
    <dgm:cxn modelId="{04C47923-A3FF-43B7-8156-8F9EEB0FB370}" type="presOf" srcId="{574ADEB0-B8B4-4444-8847-533A3DA08E8E}" destId="{F4C5E154-38A6-450F-8564-7FC3804D8A8A}" srcOrd="0" destOrd="0" presId="urn:microsoft.com/office/officeart/2005/8/layout/orgChart1"/>
    <dgm:cxn modelId="{7613A1E6-7F0E-4D8C-A2E9-DD87E234AB9B}" type="presOf" srcId="{3948C00F-0C40-4B96-BE35-A7EEDA68F563}" destId="{8930177D-9B42-4815-B77A-D190C5951B4C}" srcOrd="0" destOrd="0" presId="urn:microsoft.com/office/officeart/2005/8/layout/orgChart1"/>
    <dgm:cxn modelId="{464F6FEF-DE5F-4E5A-8216-C7E5BC08542E}" srcId="{88486F6D-19E1-4AC9-A38F-9CF9E5FCD267}" destId="{64F07AB6-4138-4924-BA88-46F9608AD550}" srcOrd="1" destOrd="0" parTransId="{3948C00F-0C40-4B96-BE35-A7EEDA68F563}" sibTransId="{B72390DD-F70B-424D-BF12-30C6E8699C66}"/>
    <dgm:cxn modelId="{6303BC1B-3FB6-48FD-9AB5-147CFAEE3C6E}" type="presOf" srcId="{88486F6D-19E1-4AC9-A38F-9CF9E5FCD267}" destId="{5A6DDCFA-2C18-401E-9813-B90FD5556606}" srcOrd="0" destOrd="0" presId="urn:microsoft.com/office/officeart/2005/8/layout/orgChart1"/>
    <dgm:cxn modelId="{3D8116CA-9DE0-4F93-BF39-195BCFF099B9}" type="presParOf" srcId="{1598EFF6-3DAF-4FCD-BBA8-385FE31C6F00}" destId="{7ABCB35A-B362-4B1C-A60F-04FBD5AFB015}" srcOrd="0" destOrd="0" presId="urn:microsoft.com/office/officeart/2005/8/layout/orgChart1"/>
    <dgm:cxn modelId="{E150E8FF-A218-4218-8686-238F9BE0E836}" type="presParOf" srcId="{7ABCB35A-B362-4B1C-A60F-04FBD5AFB015}" destId="{A6EDF516-0CE9-4C9F-8C4D-345056B31DC4}" srcOrd="0" destOrd="0" presId="urn:microsoft.com/office/officeart/2005/8/layout/orgChart1"/>
    <dgm:cxn modelId="{A1439952-1509-4F06-83E6-400C72E157BC}" type="presParOf" srcId="{A6EDF516-0CE9-4C9F-8C4D-345056B31DC4}" destId="{5A6DDCFA-2C18-401E-9813-B90FD5556606}" srcOrd="0" destOrd="0" presId="urn:microsoft.com/office/officeart/2005/8/layout/orgChart1"/>
    <dgm:cxn modelId="{C7C96426-2FC4-45DC-90FB-4884EC350EA2}" type="presParOf" srcId="{A6EDF516-0CE9-4C9F-8C4D-345056B31DC4}" destId="{AE88866F-A268-4514-BF19-2621FFFB1973}" srcOrd="1" destOrd="0" presId="urn:microsoft.com/office/officeart/2005/8/layout/orgChart1"/>
    <dgm:cxn modelId="{6315324E-14C1-4703-B7CB-240CDD407CF6}" type="presParOf" srcId="{7ABCB35A-B362-4B1C-A60F-04FBD5AFB015}" destId="{4585619D-D10E-4A52-A7E0-AAF57C5F6225}" srcOrd="1" destOrd="0" presId="urn:microsoft.com/office/officeart/2005/8/layout/orgChart1"/>
    <dgm:cxn modelId="{B55EAF06-3BB6-48D2-A6B3-BA9E12358CF9}" type="presParOf" srcId="{4585619D-D10E-4A52-A7E0-AAF57C5F6225}" destId="{679813E1-DF79-4922-9530-BEDFE247320B}" srcOrd="0" destOrd="0" presId="urn:microsoft.com/office/officeart/2005/8/layout/orgChart1"/>
    <dgm:cxn modelId="{CA636A12-9A15-4709-A702-6BC4009E2B7E}" type="presParOf" srcId="{4585619D-D10E-4A52-A7E0-AAF57C5F6225}" destId="{31334115-1AC0-4DC2-8679-7EA3B0608BF7}" srcOrd="1" destOrd="0" presId="urn:microsoft.com/office/officeart/2005/8/layout/orgChart1"/>
    <dgm:cxn modelId="{54545D3F-4E1B-4237-9B06-7D59497F4741}" type="presParOf" srcId="{31334115-1AC0-4DC2-8679-7EA3B0608BF7}" destId="{3E3E6D96-9D60-43A0-840F-4F99E8BAB451}" srcOrd="0" destOrd="0" presId="urn:microsoft.com/office/officeart/2005/8/layout/orgChart1"/>
    <dgm:cxn modelId="{6E2BC38B-9A5D-46B4-9324-862EE4532770}" type="presParOf" srcId="{3E3E6D96-9D60-43A0-840F-4F99E8BAB451}" destId="{F4C5E154-38A6-450F-8564-7FC3804D8A8A}" srcOrd="0" destOrd="0" presId="urn:microsoft.com/office/officeart/2005/8/layout/orgChart1"/>
    <dgm:cxn modelId="{08679696-9FFA-4120-9ED2-5C0BA4B6781F}" type="presParOf" srcId="{3E3E6D96-9D60-43A0-840F-4F99E8BAB451}" destId="{4E422359-E2BB-47B3-A4C9-1F68287E9A11}" srcOrd="1" destOrd="0" presId="urn:microsoft.com/office/officeart/2005/8/layout/orgChart1"/>
    <dgm:cxn modelId="{9EABB204-3A85-4B95-AB03-BF13D9395BAB}" type="presParOf" srcId="{31334115-1AC0-4DC2-8679-7EA3B0608BF7}" destId="{B5C1BD9C-39B8-47CD-8681-E0768DC71829}" srcOrd="1" destOrd="0" presId="urn:microsoft.com/office/officeart/2005/8/layout/orgChart1"/>
    <dgm:cxn modelId="{9117BE19-B6DE-4978-99C2-1BFFC126DF97}" type="presParOf" srcId="{31334115-1AC0-4DC2-8679-7EA3B0608BF7}" destId="{1C57AB0A-7E65-4D0C-9250-9156619C2E63}" srcOrd="2" destOrd="0" presId="urn:microsoft.com/office/officeart/2005/8/layout/orgChart1"/>
    <dgm:cxn modelId="{CEAB6D1A-026B-47E1-8CDF-A73826C93DFE}" type="presParOf" srcId="{4585619D-D10E-4A52-A7E0-AAF57C5F6225}" destId="{8930177D-9B42-4815-B77A-D190C5951B4C}" srcOrd="2" destOrd="0" presId="urn:microsoft.com/office/officeart/2005/8/layout/orgChart1"/>
    <dgm:cxn modelId="{9735632E-0B8E-4B6B-A1A9-D70B366D7854}" type="presParOf" srcId="{4585619D-D10E-4A52-A7E0-AAF57C5F6225}" destId="{389A65C5-0754-430B-8444-8A485D519429}" srcOrd="3" destOrd="0" presId="urn:microsoft.com/office/officeart/2005/8/layout/orgChart1"/>
    <dgm:cxn modelId="{79183325-026B-47D7-84FF-7C7C7A44AEAA}" type="presParOf" srcId="{389A65C5-0754-430B-8444-8A485D519429}" destId="{EC345F6A-BB52-4958-92B5-48CB56684AD9}" srcOrd="0" destOrd="0" presId="urn:microsoft.com/office/officeart/2005/8/layout/orgChart1"/>
    <dgm:cxn modelId="{AF61C9E4-B165-44F5-A0F3-495BBBA47E4F}" type="presParOf" srcId="{EC345F6A-BB52-4958-92B5-48CB56684AD9}" destId="{6115084D-1AAF-490A-A37F-0EFCCF0DD34A}" srcOrd="0" destOrd="0" presId="urn:microsoft.com/office/officeart/2005/8/layout/orgChart1"/>
    <dgm:cxn modelId="{0589E6B8-A453-475A-88C3-01E267B59C1E}" type="presParOf" srcId="{EC345F6A-BB52-4958-92B5-48CB56684AD9}" destId="{D83AC1B0-93EC-49BB-BAAA-0E9CD3009D96}" srcOrd="1" destOrd="0" presId="urn:microsoft.com/office/officeart/2005/8/layout/orgChart1"/>
    <dgm:cxn modelId="{6769DDEA-1A02-4405-8A70-BF9177AF69D9}" type="presParOf" srcId="{389A65C5-0754-430B-8444-8A485D519429}" destId="{5C396269-F865-460B-AEE1-8C0E613ED6CA}" srcOrd="1" destOrd="0" presId="urn:microsoft.com/office/officeart/2005/8/layout/orgChart1"/>
    <dgm:cxn modelId="{0B55C76C-66DD-4FFD-B8EC-C0CBB5841D3E}" type="presParOf" srcId="{389A65C5-0754-430B-8444-8A485D519429}" destId="{6E825C1A-70A1-49F6-889B-81478C2AC8C4}" srcOrd="2" destOrd="0" presId="urn:microsoft.com/office/officeart/2005/8/layout/orgChart1"/>
    <dgm:cxn modelId="{464CA5F6-27EA-4F30-92F6-CF6B4C09FD10}" type="presParOf" srcId="{7ABCB35A-B362-4B1C-A60F-04FBD5AFB015}" destId="{C53CB8B7-978F-4DAB-97E4-1D88D61A0BE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3DB0E8-08EC-46F5-B0C6-51EE8E8872D4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88486F6D-19E1-4AC9-A38F-9CF9E5FCD26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800" b="1" dirty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Общее </a:t>
          </a:r>
          <a:r>
            <a:rPr lang="ru-RU" sz="1800" b="1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образование </a:t>
          </a:r>
        </a:p>
        <a:p>
          <a:pPr algn="ctr"/>
          <a:r>
            <a:rPr lang="ru-RU" sz="1600" b="1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304 132,9 тыс. руб. </a:t>
          </a:r>
          <a:endParaRPr lang="ru-RU" sz="1600" b="1" dirty="0">
            <a:solidFill>
              <a:sysClr val="windowText" lastClr="000000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22FCA326-F997-47D6-8361-CB102D5E3F6E}" type="parTrans" cxnId="{6DD55773-C6BD-4D0F-BD9F-768399A98610}">
      <dgm:prSet/>
      <dgm:spPr/>
      <dgm:t>
        <a:bodyPr/>
        <a:lstStyle/>
        <a:p>
          <a:pPr algn="ctr"/>
          <a:endParaRPr lang="ru-RU" sz="11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0683A798-D0BB-4A79-9B96-1B5EAD557B2B}" type="sibTrans" cxnId="{6DD55773-C6BD-4D0F-BD9F-768399A98610}">
      <dgm:prSet/>
      <dgm:spPr/>
      <dgm:t>
        <a:bodyPr/>
        <a:lstStyle/>
        <a:p>
          <a:pPr algn="ctr"/>
          <a:endParaRPr lang="ru-RU" sz="11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CFAF38BE-46BA-4272-9BE3-9A5D687C8849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600" b="1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7 </a:t>
          </a:r>
          <a:r>
            <a:rPr lang="ru-RU" sz="1600" b="1" dirty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средних школ</a:t>
          </a:r>
        </a:p>
      </dgm:t>
    </dgm:pt>
    <dgm:pt modelId="{E411BC5E-44E8-496D-AD0C-DE3A8DBDEF76}" type="parTrans" cxnId="{935A8F2E-BC36-40A8-950F-32BEA1C94ECD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endParaRPr lang="ru-RU" sz="11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FA4CC2BD-68FD-4C94-B0D9-CAF6F7F58DA1}" type="sibTrans" cxnId="{935A8F2E-BC36-40A8-950F-32BEA1C94ECD}">
      <dgm:prSet/>
      <dgm:spPr/>
      <dgm:t>
        <a:bodyPr/>
        <a:lstStyle/>
        <a:p>
          <a:pPr algn="ctr"/>
          <a:endParaRPr lang="ru-RU" sz="11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574ADEB0-B8B4-4444-8847-533A3DA08E8E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600" b="1" dirty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9 основных школ</a:t>
          </a:r>
        </a:p>
      </dgm:t>
    </dgm:pt>
    <dgm:pt modelId="{64184C31-BC0B-4B8C-829F-BA9F8A776DC4}" type="parTrans" cxnId="{9C25A8A6-4F5B-42D2-A5A5-86A610F6BE52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endParaRPr lang="ru-RU" sz="11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82249907-A72C-49B7-B9AF-A295CBA92773}" type="sibTrans" cxnId="{9C25A8A6-4F5B-42D2-A5A5-86A610F6BE52}">
      <dgm:prSet/>
      <dgm:spPr/>
      <dgm:t>
        <a:bodyPr/>
        <a:lstStyle/>
        <a:p>
          <a:pPr algn="ctr"/>
          <a:endParaRPr lang="ru-RU" sz="11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64F07AB6-4138-4924-BA88-46F9608AD550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600" b="1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7 начальных школ</a:t>
          </a:r>
          <a:endParaRPr lang="ru-RU" sz="1600" b="1" dirty="0">
            <a:solidFill>
              <a:sysClr val="windowText" lastClr="000000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gm:t>
    </dgm:pt>
    <dgm:pt modelId="{3948C00F-0C40-4B96-BE35-A7EEDA68F563}" type="parTrans" cxnId="{464F6FEF-DE5F-4E5A-8216-C7E5BC08542E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endParaRPr lang="ru-RU" sz="11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B72390DD-F70B-424D-BF12-30C6E8699C66}" type="sibTrans" cxnId="{464F6FEF-DE5F-4E5A-8216-C7E5BC08542E}">
      <dgm:prSet/>
      <dgm:spPr/>
      <dgm:t>
        <a:bodyPr/>
        <a:lstStyle/>
        <a:p>
          <a:pPr algn="ctr"/>
          <a:endParaRPr lang="ru-RU" sz="1100">
            <a:solidFill>
              <a:sysClr val="windowText" lastClr="000000"/>
            </a:solidFill>
            <a:latin typeface="Arial Black" panose="020B0A04020102020204" pitchFamily="34" charset="0"/>
          </a:endParaRPr>
        </a:p>
      </dgm:t>
    </dgm:pt>
    <dgm:pt modelId="{1598EFF6-3DAF-4FCD-BBA8-385FE31C6F00}" type="pres">
      <dgm:prSet presAssocID="{553DB0E8-08EC-46F5-B0C6-51EE8E8872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ABCB35A-B362-4B1C-A60F-04FBD5AFB015}" type="pres">
      <dgm:prSet presAssocID="{88486F6D-19E1-4AC9-A38F-9CF9E5FCD267}" presName="hierRoot1" presStyleCnt="0">
        <dgm:presLayoutVars>
          <dgm:hierBranch val="init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A6EDF516-0CE9-4C9F-8C4D-345056B31DC4}" type="pres">
      <dgm:prSet presAssocID="{88486F6D-19E1-4AC9-A38F-9CF9E5FCD267}" presName="rootComposite1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5A6DDCFA-2C18-401E-9813-B90FD5556606}" type="pres">
      <dgm:prSet presAssocID="{88486F6D-19E1-4AC9-A38F-9CF9E5FCD267}" presName="rootText1" presStyleLbl="node0" presStyleIdx="0" presStyleCnt="1" custScaleX="99717" custScaleY="36630" custLinFactY="-32695" custLinFactNeighborX="3166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88866F-A268-4514-BF19-2621FFFB1973}" type="pres">
      <dgm:prSet presAssocID="{88486F6D-19E1-4AC9-A38F-9CF9E5FCD26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585619D-D10E-4A52-A7E0-AAF57C5F6225}" type="pres">
      <dgm:prSet presAssocID="{88486F6D-19E1-4AC9-A38F-9CF9E5FCD267}" presName="hierChild2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D55F94A2-0B69-4AB9-870D-AD66F270858B}" type="pres">
      <dgm:prSet presAssocID="{E411BC5E-44E8-496D-AD0C-DE3A8DBDEF76}" presName="Name37" presStyleLbl="parChTrans1D2" presStyleIdx="0" presStyleCnt="3"/>
      <dgm:spPr/>
      <dgm:t>
        <a:bodyPr/>
        <a:lstStyle/>
        <a:p>
          <a:endParaRPr lang="ru-RU"/>
        </a:p>
      </dgm:t>
    </dgm:pt>
    <dgm:pt modelId="{DDF6AE31-31BB-40E5-A6E8-C6FA068A25D0}" type="pres">
      <dgm:prSet presAssocID="{CFAF38BE-46BA-4272-9BE3-9A5D687C8849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A637C9E9-CAE6-47F3-9EC2-283D44D3A975}" type="pres">
      <dgm:prSet presAssocID="{CFAF38BE-46BA-4272-9BE3-9A5D687C8849}" presName="root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7010322D-6E33-4147-A89E-F3ACB644F925}" type="pres">
      <dgm:prSet presAssocID="{CFAF38BE-46BA-4272-9BE3-9A5D687C8849}" presName="rootText" presStyleLbl="node2" presStyleIdx="0" presStyleCnt="3" custScaleX="83091" custScaleY="24562" custLinFactY="-37076" custLinFactNeighborX="1481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956C02-7F8E-4D00-ADE5-800A95A26562}" type="pres">
      <dgm:prSet presAssocID="{CFAF38BE-46BA-4272-9BE3-9A5D687C8849}" presName="rootConnector" presStyleLbl="node2" presStyleIdx="0" presStyleCnt="3"/>
      <dgm:spPr/>
      <dgm:t>
        <a:bodyPr/>
        <a:lstStyle/>
        <a:p>
          <a:endParaRPr lang="ru-RU"/>
        </a:p>
      </dgm:t>
    </dgm:pt>
    <dgm:pt modelId="{A32310C3-5F8A-4F12-96AC-C7A2AD3A1D92}" type="pres">
      <dgm:prSet presAssocID="{CFAF38BE-46BA-4272-9BE3-9A5D687C8849}" presName="hierChild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92A0F8DB-B3DE-49BF-A5BC-CE60323EC164}" type="pres">
      <dgm:prSet presAssocID="{CFAF38BE-46BA-4272-9BE3-9A5D687C8849}" presName="hierChild5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679813E1-DF79-4922-9530-BEDFE247320B}" type="pres">
      <dgm:prSet presAssocID="{64184C31-BC0B-4B8C-829F-BA9F8A776DC4}" presName="Name37" presStyleLbl="parChTrans1D2" presStyleIdx="1" presStyleCnt="3"/>
      <dgm:spPr/>
      <dgm:t>
        <a:bodyPr/>
        <a:lstStyle/>
        <a:p>
          <a:endParaRPr lang="ru-RU"/>
        </a:p>
      </dgm:t>
    </dgm:pt>
    <dgm:pt modelId="{31334115-1AC0-4DC2-8679-7EA3B0608BF7}" type="pres">
      <dgm:prSet presAssocID="{574ADEB0-B8B4-4444-8847-533A3DA08E8E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3E3E6D96-9D60-43A0-840F-4F99E8BAB451}" type="pres">
      <dgm:prSet presAssocID="{574ADEB0-B8B4-4444-8847-533A3DA08E8E}" presName="root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F4C5E154-38A6-450F-8564-7FC3804D8A8A}" type="pres">
      <dgm:prSet presAssocID="{574ADEB0-B8B4-4444-8847-533A3DA08E8E}" presName="rootText" presStyleLbl="node2" presStyleIdx="1" presStyleCnt="3" custScaleX="73199" custScaleY="24685" custLinFactY="-37076" custLinFactNeighborX="-330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422359-E2BB-47B3-A4C9-1F68287E9A11}" type="pres">
      <dgm:prSet presAssocID="{574ADEB0-B8B4-4444-8847-533A3DA08E8E}" presName="rootConnector" presStyleLbl="node2" presStyleIdx="1" presStyleCnt="3"/>
      <dgm:spPr/>
      <dgm:t>
        <a:bodyPr/>
        <a:lstStyle/>
        <a:p>
          <a:endParaRPr lang="ru-RU"/>
        </a:p>
      </dgm:t>
    </dgm:pt>
    <dgm:pt modelId="{B5C1BD9C-39B8-47CD-8681-E0768DC71829}" type="pres">
      <dgm:prSet presAssocID="{574ADEB0-B8B4-4444-8847-533A3DA08E8E}" presName="hierChild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1C57AB0A-7E65-4D0C-9250-9156619C2E63}" type="pres">
      <dgm:prSet presAssocID="{574ADEB0-B8B4-4444-8847-533A3DA08E8E}" presName="hierChild5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8930177D-9B42-4815-B77A-D190C5951B4C}" type="pres">
      <dgm:prSet presAssocID="{3948C00F-0C40-4B96-BE35-A7EEDA68F563}" presName="Name37" presStyleLbl="parChTrans1D2" presStyleIdx="2" presStyleCnt="3"/>
      <dgm:spPr/>
      <dgm:t>
        <a:bodyPr/>
        <a:lstStyle/>
        <a:p>
          <a:endParaRPr lang="ru-RU"/>
        </a:p>
      </dgm:t>
    </dgm:pt>
    <dgm:pt modelId="{389A65C5-0754-430B-8444-8A485D519429}" type="pres">
      <dgm:prSet presAssocID="{64F07AB6-4138-4924-BA88-46F9608AD550}" presName="hierRoot2" presStyleCnt="0">
        <dgm:presLayoutVars>
          <dgm:hierBranch val="init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EC345F6A-BB52-4958-92B5-48CB56684AD9}" type="pres">
      <dgm:prSet presAssocID="{64F07AB6-4138-4924-BA88-46F9608AD550}" presName="root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6115084D-1AAF-490A-A37F-0EFCCF0DD34A}" type="pres">
      <dgm:prSet presAssocID="{64F07AB6-4138-4924-BA88-46F9608AD550}" presName="rootText" presStyleLbl="node2" presStyleIdx="2" presStyleCnt="3" custScaleX="66845" custScaleY="23505" custLinFactY="-35573" custLinFactNeighborX="-1596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3AC1B0-93EC-49BB-BAAA-0E9CD3009D96}" type="pres">
      <dgm:prSet presAssocID="{64F07AB6-4138-4924-BA88-46F9608AD550}" presName="rootConnector" presStyleLbl="node2" presStyleIdx="2" presStyleCnt="3"/>
      <dgm:spPr/>
      <dgm:t>
        <a:bodyPr/>
        <a:lstStyle/>
        <a:p>
          <a:endParaRPr lang="ru-RU"/>
        </a:p>
      </dgm:t>
    </dgm:pt>
    <dgm:pt modelId="{5C396269-F865-460B-AEE1-8C0E613ED6CA}" type="pres">
      <dgm:prSet presAssocID="{64F07AB6-4138-4924-BA88-46F9608AD550}" presName="hierChild4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6E825C1A-70A1-49F6-889B-81478C2AC8C4}" type="pres">
      <dgm:prSet presAssocID="{64F07AB6-4138-4924-BA88-46F9608AD550}" presName="hierChild5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C53CB8B7-978F-4DAB-97E4-1D88D61A0BE7}" type="pres">
      <dgm:prSet presAssocID="{88486F6D-19E1-4AC9-A38F-9CF9E5FCD267}" presName="hierChild3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</dgm:ptLst>
  <dgm:cxnLst>
    <dgm:cxn modelId="{3702C560-C3F0-4116-A984-40D13DCA8CAF}" type="presOf" srcId="{88486F6D-19E1-4AC9-A38F-9CF9E5FCD267}" destId="{AE88866F-A268-4514-BF19-2621FFFB1973}" srcOrd="1" destOrd="0" presId="urn:microsoft.com/office/officeart/2005/8/layout/orgChart1"/>
    <dgm:cxn modelId="{AEC4AE38-689F-4110-A952-B38FBA106BF5}" type="presOf" srcId="{574ADEB0-B8B4-4444-8847-533A3DA08E8E}" destId="{4E422359-E2BB-47B3-A4C9-1F68287E9A11}" srcOrd="1" destOrd="0" presId="urn:microsoft.com/office/officeart/2005/8/layout/orgChart1"/>
    <dgm:cxn modelId="{F98076AD-128E-4C66-BF04-7B6D7E457343}" type="presOf" srcId="{3948C00F-0C40-4B96-BE35-A7EEDA68F563}" destId="{8930177D-9B42-4815-B77A-D190C5951B4C}" srcOrd="0" destOrd="0" presId="urn:microsoft.com/office/officeart/2005/8/layout/orgChart1"/>
    <dgm:cxn modelId="{6AF7C9B6-D008-4C20-81AC-BB1B321C2028}" type="presOf" srcId="{574ADEB0-B8B4-4444-8847-533A3DA08E8E}" destId="{F4C5E154-38A6-450F-8564-7FC3804D8A8A}" srcOrd="0" destOrd="0" presId="urn:microsoft.com/office/officeart/2005/8/layout/orgChart1"/>
    <dgm:cxn modelId="{6DD55773-C6BD-4D0F-BD9F-768399A98610}" srcId="{553DB0E8-08EC-46F5-B0C6-51EE8E8872D4}" destId="{88486F6D-19E1-4AC9-A38F-9CF9E5FCD267}" srcOrd="0" destOrd="0" parTransId="{22FCA326-F997-47D6-8361-CB102D5E3F6E}" sibTransId="{0683A798-D0BB-4A79-9B96-1B5EAD557B2B}"/>
    <dgm:cxn modelId="{BC9A7466-FC01-4602-983B-7F35C03B9264}" type="presOf" srcId="{553DB0E8-08EC-46F5-B0C6-51EE8E8872D4}" destId="{1598EFF6-3DAF-4FCD-BBA8-385FE31C6F00}" srcOrd="0" destOrd="0" presId="urn:microsoft.com/office/officeart/2005/8/layout/orgChart1"/>
    <dgm:cxn modelId="{D2167CB4-0675-4F48-94DC-C769958606D1}" type="presOf" srcId="{64F07AB6-4138-4924-BA88-46F9608AD550}" destId="{D83AC1B0-93EC-49BB-BAAA-0E9CD3009D96}" srcOrd="1" destOrd="0" presId="urn:microsoft.com/office/officeart/2005/8/layout/orgChart1"/>
    <dgm:cxn modelId="{A93F7717-A454-4B19-836E-80DE6C555F07}" type="presOf" srcId="{CFAF38BE-46BA-4272-9BE3-9A5D687C8849}" destId="{7010322D-6E33-4147-A89E-F3ACB644F925}" srcOrd="0" destOrd="0" presId="urn:microsoft.com/office/officeart/2005/8/layout/orgChart1"/>
    <dgm:cxn modelId="{935A8F2E-BC36-40A8-950F-32BEA1C94ECD}" srcId="{88486F6D-19E1-4AC9-A38F-9CF9E5FCD267}" destId="{CFAF38BE-46BA-4272-9BE3-9A5D687C8849}" srcOrd="0" destOrd="0" parTransId="{E411BC5E-44E8-496D-AD0C-DE3A8DBDEF76}" sibTransId="{FA4CC2BD-68FD-4C94-B0D9-CAF6F7F58DA1}"/>
    <dgm:cxn modelId="{9C25A8A6-4F5B-42D2-A5A5-86A610F6BE52}" srcId="{88486F6D-19E1-4AC9-A38F-9CF9E5FCD267}" destId="{574ADEB0-B8B4-4444-8847-533A3DA08E8E}" srcOrd="1" destOrd="0" parTransId="{64184C31-BC0B-4B8C-829F-BA9F8A776DC4}" sibTransId="{82249907-A72C-49B7-B9AF-A295CBA92773}"/>
    <dgm:cxn modelId="{29658D61-8408-42D3-A2AC-A134103CBC93}" type="presOf" srcId="{88486F6D-19E1-4AC9-A38F-9CF9E5FCD267}" destId="{5A6DDCFA-2C18-401E-9813-B90FD5556606}" srcOrd="0" destOrd="0" presId="urn:microsoft.com/office/officeart/2005/8/layout/orgChart1"/>
    <dgm:cxn modelId="{9FD2CA05-4756-4B42-B5D9-DB5EC67B7352}" type="presOf" srcId="{CFAF38BE-46BA-4272-9BE3-9A5D687C8849}" destId="{29956C02-7F8E-4D00-ADE5-800A95A26562}" srcOrd="1" destOrd="0" presId="urn:microsoft.com/office/officeart/2005/8/layout/orgChart1"/>
    <dgm:cxn modelId="{464F6FEF-DE5F-4E5A-8216-C7E5BC08542E}" srcId="{88486F6D-19E1-4AC9-A38F-9CF9E5FCD267}" destId="{64F07AB6-4138-4924-BA88-46F9608AD550}" srcOrd="2" destOrd="0" parTransId="{3948C00F-0C40-4B96-BE35-A7EEDA68F563}" sibTransId="{B72390DD-F70B-424D-BF12-30C6E8699C66}"/>
    <dgm:cxn modelId="{FA884880-0D51-4D41-97D2-9A044E0785AA}" type="presOf" srcId="{E411BC5E-44E8-496D-AD0C-DE3A8DBDEF76}" destId="{D55F94A2-0B69-4AB9-870D-AD66F270858B}" srcOrd="0" destOrd="0" presId="urn:microsoft.com/office/officeart/2005/8/layout/orgChart1"/>
    <dgm:cxn modelId="{649CDE62-4CC4-4658-BA87-B91AFB38F6AD}" type="presOf" srcId="{64F07AB6-4138-4924-BA88-46F9608AD550}" destId="{6115084D-1AAF-490A-A37F-0EFCCF0DD34A}" srcOrd="0" destOrd="0" presId="urn:microsoft.com/office/officeart/2005/8/layout/orgChart1"/>
    <dgm:cxn modelId="{D540D08F-3BFC-45BE-9B69-BE906499F42F}" type="presOf" srcId="{64184C31-BC0B-4B8C-829F-BA9F8A776DC4}" destId="{679813E1-DF79-4922-9530-BEDFE247320B}" srcOrd="0" destOrd="0" presId="urn:microsoft.com/office/officeart/2005/8/layout/orgChart1"/>
    <dgm:cxn modelId="{8E70DBCF-5E24-46B5-AC2C-7E8A33791430}" type="presParOf" srcId="{1598EFF6-3DAF-4FCD-BBA8-385FE31C6F00}" destId="{7ABCB35A-B362-4B1C-A60F-04FBD5AFB015}" srcOrd="0" destOrd="0" presId="urn:microsoft.com/office/officeart/2005/8/layout/orgChart1"/>
    <dgm:cxn modelId="{69E688C3-F15E-4F0B-A4BF-43A23A24E263}" type="presParOf" srcId="{7ABCB35A-B362-4B1C-A60F-04FBD5AFB015}" destId="{A6EDF516-0CE9-4C9F-8C4D-345056B31DC4}" srcOrd="0" destOrd="0" presId="urn:microsoft.com/office/officeart/2005/8/layout/orgChart1"/>
    <dgm:cxn modelId="{C180C73C-DAD7-47E0-8D4C-CF3C5372260C}" type="presParOf" srcId="{A6EDF516-0CE9-4C9F-8C4D-345056B31DC4}" destId="{5A6DDCFA-2C18-401E-9813-B90FD5556606}" srcOrd="0" destOrd="0" presId="urn:microsoft.com/office/officeart/2005/8/layout/orgChart1"/>
    <dgm:cxn modelId="{97229C33-1FA5-415F-A5B3-EFEAAFA8307E}" type="presParOf" srcId="{A6EDF516-0CE9-4C9F-8C4D-345056B31DC4}" destId="{AE88866F-A268-4514-BF19-2621FFFB1973}" srcOrd="1" destOrd="0" presId="urn:microsoft.com/office/officeart/2005/8/layout/orgChart1"/>
    <dgm:cxn modelId="{3906036E-81EB-43FE-A288-6D1C3E713635}" type="presParOf" srcId="{7ABCB35A-B362-4B1C-A60F-04FBD5AFB015}" destId="{4585619D-D10E-4A52-A7E0-AAF57C5F6225}" srcOrd="1" destOrd="0" presId="urn:microsoft.com/office/officeart/2005/8/layout/orgChart1"/>
    <dgm:cxn modelId="{B247B5FF-6485-4326-95AC-090ADF0EA9CD}" type="presParOf" srcId="{4585619D-D10E-4A52-A7E0-AAF57C5F6225}" destId="{D55F94A2-0B69-4AB9-870D-AD66F270858B}" srcOrd="0" destOrd="0" presId="urn:microsoft.com/office/officeart/2005/8/layout/orgChart1"/>
    <dgm:cxn modelId="{EE53C2B1-88FD-427D-BAA2-56B0D69FD7C0}" type="presParOf" srcId="{4585619D-D10E-4A52-A7E0-AAF57C5F6225}" destId="{DDF6AE31-31BB-40E5-A6E8-C6FA068A25D0}" srcOrd="1" destOrd="0" presId="urn:microsoft.com/office/officeart/2005/8/layout/orgChart1"/>
    <dgm:cxn modelId="{633D2736-B99C-45D4-92B2-739FB4EDA0D3}" type="presParOf" srcId="{DDF6AE31-31BB-40E5-A6E8-C6FA068A25D0}" destId="{A637C9E9-CAE6-47F3-9EC2-283D44D3A975}" srcOrd="0" destOrd="0" presId="urn:microsoft.com/office/officeart/2005/8/layout/orgChart1"/>
    <dgm:cxn modelId="{77EFF34A-69E2-411F-8FB9-505F1CC64658}" type="presParOf" srcId="{A637C9E9-CAE6-47F3-9EC2-283D44D3A975}" destId="{7010322D-6E33-4147-A89E-F3ACB644F925}" srcOrd="0" destOrd="0" presId="urn:microsoft.com/office/officeart/2005/8/layout/orgChart1"/>
    <dgm:cxn modelId="{DE0BBCA0-A28B-4C33-8015-609FBC0F4330}" type="presParOf" srcId="{A637C9E9-CAE6-47F3-9EC2-283D44D3A975}" destId="{29956C02-7F8E-4D00-ADE5-800A95A26562}" srcOrd="1" destOrd="0" presId="urn:microsoft.com/office/officeart/2005/8/layout/orgChart1"/>
    <dgm:cxn modelId="{4466F331-8B40-46CA-9EA0-877E7661B112}" type="presParOf" srcId="{DDF6AE31-31BB-40E5-A6E8-C6FA068A25D0}" destId="{A32310C3-5F8A-4F12-96AC-C7A2AD3A1D92}" srcOrd="1" destOrd="0" presId="urn:microsoft.com/office/officeart/2005/8/layout/orgChart1"/>
    <dgm:cxn modelId="{FC70D70B-83ED-40F7-AE3A-98FBA8CC0FA3}" type="presParOf" srcId="{DDF6AE31-31BB-40E5-A6E8-C6FA068A25D0}" destId="{92A0F8DB-B3DE-49BF-A5BC-CE60323EC164}" srcOrd="2" destOrd="0" presId="urn:microsoft.com/office/officeart/2005/8/layout/orgChart1"/>
    <dgm:cxn modelId="{DAE3F979-732E-493A-9A26-47985539A1FA}" type="presParOf" srcId="{4585619D-D10E-4A52-A7E0-AAF57C5F6225}" destId="{679813E1-DF79-4922-9530-BEDFE247320B}" srcOrd="2" destOrd="0" presId="urn:microsoft.com/office/officeart/2005/8/layout/orgChart1"/>
    <dgm:cxn modelId="{E8BAAA2C-1318-4B2D-8DD4-6F8D79429278}" type="presParOf" srcId="{4585619D-D10E-4A52-A7E0-AAF57C5F6225}" destId="{31334115-1AC0-4DC2-8679-7EA3B0608BF7}" srcOrd="3" destOrd="0" presId="urn:microsoft.com/office/officeart/2005/8/layout/orgChart1"/>
    <dgm:cxn modelId="{6F47F39D-D91A-4CFE-A33C-202C8C726293}" type="presParOf" srcId="{31334115-1AC0-4DC2-8679-7EA3B0608BF7}" destId="{3E3E6D96-9D60-43A0-840F-4F99E8BAB451}" srcOrd="0" destOrd="0" presId="urn:microsoft.com/office/officeart/2005/8/layout/orgChart1"/>
    <dgm:cxn modelId="{567E2167-8BAF-40A9-9E5F-3C87AE37796A}" type="presParOf" srcId="{3E3E6D96-9D60-43A0-840F-4F99E8BAB451}" destId="{F4C5E154-38A6-450F-8564-7FC3804D8A8A}" srcOrd="0" destOrd="0" presId="urn:microsoft.com/office/officeart/2005/8/layout/orgChart1"/>
    <dgm:cxn modelId="{2856287B-511C-4E07-B1E6-D7045D861169}" type="presParOf" srcId="{3E3E6D96-9D60-43A0-840F-4F99E8BAB451}" destId="{4E422359-E2BB-47B3-A4C9-1F68287E9A11}" srcOrd="1" destOrd="0" presId="urn:microsoft.com/office/officeart/2005/8/layout/orgChart1"/>
    <dgm:cxn modelId="{E66EEF94-489E-4D6E-89C5-E8C2A533B593}" type="presParOf" srcId="{31334115-1AC0-4DC2-8679-7EA3B0608BF7}" destId="{B5C1BD9C-39B8-47CD-8681-E0768DC71829}" srcOrd="1" destOrd="0" presId="urn:microsoft.com/office/officeart/2005/8/layout/orgChart1"/>
    <dgm:cxn modelId="{53356656-9444-4D94-9BF2-85D88F2D77B2}" type="presParOf" srcId="{31334115-1AC0-4DC2-8679-7EA3B0608BF7}" destId="{1C57AB0A-7E65-4D0C-9250-9156619C2E63}" srcOrd="2" destOrd="0" presId="urn:microsoft.com/office/officeart/2005/8/layout/orgChart1"/>
    <dgm:cxn modelId="{0FD72C81-1696-4FFE-85A3-ECAA64F094BD}" type="presParOf" srcId="{4585619D-D10E-4A52-A7E0-AAF57C5F6225}" destId="{8930177D-9B42-4815-B77A-D190C5951B4C}" srcOrd="4" destOrd="0" presId="urn:microsoft.com/office/officeart/2005/8/layout/orgChart1"/>
    <dgm:cxn modelId="{0D9C32F9-94F5-4C2B-A188-268BD28957DA}" type="presParOf" srcId="{4585619D-D10E-4A52-A7E0-AAF57C5F6225}" destId="{389A65C5-0754-430B-8444-8A485D519429}" srcOrd="5" destOrd="0" presId="urn:microsoft.com/office/officeart/2005/8/layout/orgChart1"/>
    <dgm:cxn modelId="{AF860DAA-13D8-40BE-B974-0415EA8C3A7A}" type="presParOf" srcId="{389A65C5-0754-430B-8444-8A485D519429}" destId="{EC345F6A-BB52-4958-92B5-48CB56684AD9}" srcOrd="0" destOrd="0" presId="urn:microsoft.com/office/officeart/2005/8/layout/orgChart1"/>
    <dgm:cxn modelId="{36B3911D-28D7-41C3-9532-562B162905E7}" type="presParOf" srcId="{EC345F6A-BB52-4958-92B5-48CB56684AD9}" destId="{6115084D-1AAF-490A-A37F-0EFCCF0DD34A}" srcOrd="0" destOrd="0" presId="urn:microsoft.com/office/officeart/2005/8/layout/orgChart1"/>
    <dgm:cxn modelId="{5E2E244D-29F8-4C43-881D-209482009157}" type="presParOf" srcId="{EC345F6A-BB52-4958-92B5-48CB56684AD9}" destId="{D83AC1B0-93EC-49BB-BAAA-0E9CD3009D96}" srcOrd="1" destOrd="0" presId="urn:microsoft.com/office/officeart/2005/8/layout/orgChart1"/>
    <dgm:cxn modelId="{A10575E1-C71B-45EC-9B9D-CB0437C03664}" type="presParOf" srcId="{389A65C5-0754-430B-8444-8A485D519429}" destId="{5C396269-F865-460B-AEE1-8C0E613ED6CA}" srcOrd="1" destOrd="0" presId="urn:microsoft.com/office/officeart/2005/8/layout/orgChart1"/>
    <dgm:cxn modelId="{800032FD-0922-4E24-B54A-5504F2C4330E}" type="presParOf" srcId="{389A65C5-0754-430B-8444-8A485D519429}" destId="{6E825C1A-70A1-49F6-889B-81478C2AC8C4}" srcOrd="2" destOrd="0" presId="urn:microsoft.com/office/officeart/2005/8/layout/orgChart1"/>
    <dgm:cxn modelId="{DF30472E-B853-4B2A-B06E-EB44CAD3A33D}" type="presParOf" srcId="{7ABCB35A-B362-4B1C-A60F-04FBD5AFB015}" destId="{C53CB8B7-978F-4DAB-97E4-1D88D61A0BE7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2D189-E5B5-4292-B516-2EBF41B24EB8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60000"/>
              </a:schemeClr>
            </a:gs>
            <a:gs pos="33000">
              <a:schemeClr val="accent2">
                <a:tint val="86500"/>
              </a:schemeClr>
            </a:gs>
            <a:gs pos="46750">
              <a:schemeClr val="accent2">
                <a:tint val="71000"/>
                <a:satMod val="112000"/>
              </a:schemeClr>
            </a:gs>
            <a:gs pos="53000">
              <a:schemeClr val="accent2">
                <a:tint val="71000"/>
                <a:satMod val="112000"/>
              </a:schemeClr>
            </a:gs>
            <a:gs pos="68000">
              <a:schemeClr val="accent2">
                <a:tint val="86000"/>
              </a:schemeClr>
            </a:gs>
            <a:gs pos="100000">
              <a:schemeClr val="accent2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приоритет - действующие расходные обязательства</a:t>
          </a:r>
          <a:endParaRPr lang="ru-RU" sz="23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7356" y="0"/>
        <a:ext cx="6442243" cy="1414363"/>
      </dsp:txXfrm>
    </dsp:sp>
    <dsp:sp modelId="{93E2FB4A-1608-4F54-9432-AF4CE9CCC560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892F3-5584-4A8A-A674-74F8A821FCF1}">
      <dsp:nvSpPr>
        <dsp:cNvPr id="0" name=""/>
        <dsp:cNvSpPr/>
      </dsp:nvSpPr>
      <dsp:spPr>
        <a:xfrm>
          <a:off x="0" y="1540765"/>
          <a:ext cx="8229600" cy="14143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указов Президента РФ о повышении заработной платы работникам бюджетной сферы</a:t>
          </a:r>
          <a:endParaRPr lang="ru-RU" sz="23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7356" y="1540765"/>
        <a:ext cx="6442243" cy="1414363"/>
      </dsp:txXfrm>
    </dsp:sp>
    <dsp:sp modelId="{C3454929-9025-45C0-87A8-19F09CE58051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9B7CE-2CE5-4F1F-9B57-6AFCB5823C82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60000"/>
              </a:schemeClr>
            </a:gs>
            <a:gs pos="33000">
              <a:schemeClr val="accent6">
                <a:tint val="86500"/>
              </a:schemeClr>
            </a:gs>
            <a:gs pos="46750">
              <a:schemeClr val="accent6">
                <a:tint val="71000"/>
                <a:satMod val="112000"/>
              </a:schemeClr>
            </a:gs>
            <a:gs pos="53000">
              <a:schemeClr val="accent6">
                <a:tint val="71000"/>
                <a:satMod val="112000"/>
              </a:schemeClr>
            </a:gs>
            <a:gs pos="68000">
              <a:schemeClr val="accent6">
                <a:tint val="86000"/>
              </a:schemeClr>
            </a:gs>
            <a:gs pos="100000">
              <a:schemeClr val="accent6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оптимизация материальных затрат в отраслях социально-культурной сферы с целью обеспечения исполнения указов Президента Российской Федерации от 7 мая 2012 года</a:t>
          </a:r>
          <a:endParaRPr lang="ru-RU" sz="23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7356" y="3111599"/>
        <a:ext cx="6442243" cy="1414363"/>
      </dsp:txXfrm>
    </dsp:sp>
    <dsp:sp modelId="{2C4EB1F5-8657-4A18-B7A7-C6BFC49AA843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34B9D-886B-4E0A-9C3C-F37194101817}">
      <dsp:nvSpPr>
        <dsp:cNvPr id="0" name=""/>
        <dsp:cNvSpPr/>
      </dsp:nvSpPr>
      <dsp:spPr>
        <a:xfrm>
          <a:off x="2179324" y="980126"/>
          <a:ext cx="4602846" cy="721966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Отдел по культуре спорту, молодежной политике и связям с общественностью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0470" y="1001272"/>
        <a:ext cx="4560554" cy="679674"/>
      </dsp:txXfrm>
    </dsp:sp>
    <dsp:sp modelId="{05EEA208-C9BD-4205-B381-ED4519B94CF4}">
      <dsp:nvSpPr>
        <dsp:cNvPr id="0" name=""/>
        <dsp:cNvSpPr/>
      </dsp:nvSpPr>
      <dsp:spPr>
        <a:xfrm>
          <a:off x="1132703" y="1702093"/>
          <a:ext cx="3348043" cy="124750"/>
        </a:xfrm>
        <a:custGeom>
          <a:avLst/>
          <a:gdLst/>
          <a:ahLst/>
          <a:cxnLst/>
          <a:rect l="0" t="0" r="0" b="0"/>
          <a:pathLst>
            <a:path>
              <a:moveTo>
                <a:pt x="3348043" y="0"/>
              </a:moveTo>
              <a:lnTo>
                <a:pt x="3348043" y="62375"/>
              </a:lnTo>
              <a:lnTo>
                <a:pt x="0" y="62375"/>
              </a:lnTo>
              <a:lnTo>
                <a:pt x="0" y="12475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B962F-8409-439A-B68A-6481D861523C}">
      <dsp:nvSpPr>
        <dsp:cNvPr id="0" name=""/>
        <dsp:cNvSpPr/>
      </dsp:nvSpPr>
      <dsp:spPr>
        <a:xfrm>
          <a:off x="121733" y="1826843"/>
          <a:ext cx="2021940" cy="146747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МКУК «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Кожевниковская</a:t>
          </a: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МЦКС» </a:t>
          </a:r>
          <a:endParaRPr lang="ru-RU" sz="16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4714" y="1869824"/>
        <a:ext cx="1935978" cy="1381509"/>
      </dsp:txXfrm>
    </dsp:sp>
    <dsp:sp modelId="{92EB8D04-B2C7-4D8F-BAA3-F201606E6533}">
      <dsp:nvSpPr>
        <dsp:cNvPr id="0" name=""/>
        <dsp:cNvSpPr/>
      </dsp:nvSpPr>
      <dsp:spPr>
        <a:xfrm>
          <a:off x="499449" y="3294314"/>
          <a:ext cx="633254" cy="190842"/>
        </a:xfrm>
        <a:custGeom>
          <a:avLst/>
          <a:gdLst/>
          <a:ahLst/>
          <a:cxnLst/>
          <a:rect l="0" t="0" r="0" b="0"/>
          <a:pathLst>
            <a:path>
              <a:moveTo>
                <a:pt x="633254" y="0"/>
              </a:moveTo>
              <a:lnTo>
                <a:pt x="633254" y="95421"/>
              </a:lnTo>
              <a:lnTo>
                <a:pt x="0" y="95421"/>
              </a:lnTo>
              <a:lnTo>
                <a:pt x="0" y="19084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FD6C5-D467-4B44-B222-67F1DAD518AE}">
      <dsp:nvSpPr>
        <dsp:cNvPr id="0" name=""/>
        <dsp:cNvSpPr/>
      </dsp:nvSpPr>
      <dsp:spPr>
        <a:xfrm>
          <a:off x="1355" y="3485156"/>
          <a:ext cx="996187" cy="122317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РЦКиД</a:t>
          </a:r>
          <a:endParaRPr lang="ru-RU" sz="14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532" y="3514333"/>
        <a:ext cx="937833" cy="1164821"/>
      </dsp:txXfrm>
    </dsp:sp>
    <dsp:sp modelId="{74063365-CE63-402C-B53D-8EFA01DC49C4}">
      <dsp:nvSpPr>
        <dsp:cNvPr id="0" name=""/>
        <dsp:cNvSpPr/>
      </dsp:nvSpPr>
      <dsp:spPr>
        <a:xfrm>
          <a:off x="1132703" y="3294314"/>
          <a:ext cx="826154" cy="225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984"/>
              </a:lnTo>
              <a:lnTo>
                <a:pt x="826154" y="112984"/>
              </a:lnTo>
              <a:lnTo>
                <a:pt x="826154" y="22596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8A5DB-9D75-4C5C-B08C-B783F955F8DC}">
      <dsp:nvSpPr>
        <dsp:cNvPr id="0" name=""/>
        <dsp:cNvSpPr/>
      </dsp:nvSpPr>
      <dsp:spPr>
        <a:xfrm>
          <a:off x="1288347" y="3520283"/>
          <a:ext cx="1341020" cy="176305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Сельские филиалы 23</a:t>
          </a:r>
          <a:endParaRPr lang="ru-RU" sz="14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27624" y="3559560"/>
        <a:ext cx="1262466" cy="1684498"/>
      </dsp:txXfrm>
    </dsp:sp>
    <dsp:sp modelId="{1DE4DB3D-44BE-41DD-A947-B1D916B1871F}">
      <dsp:nvSpPr>
        <dsp:cNvPr id="0" name=""/>
        <dsp:cNvSpPr/>
      </dsp:nvSpPr>
      <dsp:spPr>
        <a:xfrm>
          <a:off x="4352145" y="1702093"/>
          <a:ext cx="91440" cy="759790"/>
        </a:xfrm>
        <a:custGeom>
          <a:avLst/>
          <a:gdLst/>
          <a:ahLst/>
          <a:cxnLst/>
          <a:rect l="0" t="0" r="0" b="0"/>
          <a:pathLst>
            <a:path>
              <a:moveTo>
                <a:pt x="128601" y="0"/>
              </a:moveTo>
              <a:lnTo>
                <a:pt x="128601" y="379895"/>
              </a:lnTo>
              <a:lnTo>
                <a:pt x="45720" y="379895"/>
              </a:lnTo>
              <a:lnTo>
                <a:pt x="45720" y="75979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00777C-1003-4388-975C-D62F335AC38C}">
      <dsp:nvSpPr>
        <dsp:cNvPr id="0" name=""/>
        <dsp:cNvSpPr/>
      </dsp:nvSpPr>
      <dsp:spPr>
        <a:xfrm>
          <a:off x="2755165" y="2461884"/>
          <a:ext cx="3285400" cy="94785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МКУ «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Межпоселенческая</a:t>
          </a: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ЦБС 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района»</a:t>
          </a:r>
          <a:endParaRPr lang="ru-RU" sz="16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2927" y="2489646"/>
        <a:ext cx="3229876" cy="892334"/>
      </dsp:txXfrm>
    </dsp:sp>
    <dsp:sp modelId="{E500484C-135B-464C-842C-7B82E593765E}">
      <dsp:nvSpPr>
        <dsp:cNvPr id="0" name=""/>
        <dsp:cNvSpPr/>
      </dsp:nvSpPr>
      <dsp:spPr>
        <a:xfrm>
          <a:off x="4167520" y="3409742"/>
          <a:ext cx="230345" cy="675018"/>
        </a:xfrm>
        <a:custGeom>
          <a:avLst/>
          <a:gdLst/>
          <a:ahLst/>
          <a:cxnLst/>
          <a:rect l="0" t="0" r="0" b="0"/>
          <a:pathLst>
            <a:path>
              <a:moveTo>
                <a:pt x="230345" y="0"/>
              </a:moveTo>
              <a:lnTo>
                <a:pt x="230345" y="337509"/>
              </a:lnTo>
              <a:lnTo>
                <a:pt x="0" y="337509"/>
              </a:lnTo>
              <a:lnTo>
                <a:pt x="0" y="67501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1B7EA-2BC2-472E-8A25-A8F8D6B13852}">
      <dsp:nvSpPr>
        <dsp:cNvPr id="0" name=""/>
        <dsp:cNvSpPr/>
      </dsp:nvSpPr>
      <dsp:spPr>
        <a:xfrm>
          <a:off x="3037403" y="4084761"/>
          <a:ext cx="2260233" cy="922688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Районная и детская библиотеки в                            с. 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Кожевниково</a:t>
          </a:r>
          <a:endParaRPr lang="ru-RU" sz="16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64428" y="4111786"/>
        <a:ext cx="2206183" cy="868638"/>
      </dsp:txXfrm>
    </dsp:sp>
    <dsp:sp modelId="{1588DB4A-15CE-4099-BD70-85DAEBA74DBB}">
      <dsp:nvSpPr>
        <dsp:cNvPr id="0" name=""/>
        <dsp:cNvSpPr/>
      </dsp:nvSpPr>
      <dsp:spPr>
        <a:xfrm>
          <a:off x="4397865" y="3409742"/>
          <a:ext cx="1875261" cy="463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669"/>
              </a:lnTo>
              <a:lnTo>
                <a:pt x="1875261" y="231669"/>
              </a:lnTo>
              <a:lnTo>
                <a:pt x="1875261" y="46333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88755-3E0B-494B-AAA8-05B7F30FDFFF}">
      <dsp:nvSpPr>
        <dsp:cNvPr id="0" name=""/>
        <dsp:cNvSpPr/>
      </dsp:nvSpPr>
      <dsp:spPr>
        <a:xfrm>
          <a:off x="5506997" y="3873081"/>
          <a:ext cx="1532259" cy="46907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Сельские филиалы 20</a:t>
          </a:r>
          <a:endParaRPr lang="ru-RU" sz="16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0736" y="3886820"/>
        <a:ext cx="1504781" cy="441593"/>
      </dsp:txXfrm>
    </dsp:sp>
    <dsp:sp modelId="{9FF97584-0A3D-49E5-8F72-D21587F70EE5}">
      <dsp:nvSpPr>
        <dsp:cNvPr id="0" name=""/>
        <dsp:cNvSpPr/>
      </dsp:nvSpPr>
      <dsp:spPr>
        <a:xfrm>
          <a:off x="4480747" y="1702093"/>
          <a:ext cx="3282942" cy="548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55"/>
              </a:lnTo>
              <a:lnTo>
                <a:pt x="3282942" y="274055"/>
              </a:lnTo>
              <a:lnTo>
                <a:pt x="3282942" y="54811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E341FF-6780-4C21-A186-78398530E54B}">
      <dsp:nvSpPr>
        <dsp:cNvPr id="0" name=""/>
        <dsp:cNvSpPr/>
      </dsp:nvSpPr>
      <dsp:spPr>
        <a:xfrm>
          <a:off x="6382026" y="2250204"/>
          <a:ext cx="2763326" cy="95223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МКОУ ДОД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600" b="1" kern="1200" dirty="0" err="1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Кожевниковская</a:t>
          </a: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ДШИ»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b="1" kern="1200" dirty="0">
            <a:solidFill>
              <a:srgbClr val="002B8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09916" y="2278094"/>
        <a:ext cx="2707546" cy="89645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99788-583B-4944-9DB1-E406C1D30B3D}">
      <dsp:nvSpPr>
        <dsp:cNvPr id="0" name=""/>
        <dsp:cNvSpPr/>
      </dsp:nvSpPr>
      <dsp:spPr>
        <a:xfrm>
          <a:off x="0" y="330780"/>
          <a:ext cx="7056784" cy="121680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МП «Поддержка специалистов на территории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района» на поддержку специалистов системы здравоохранения  100 тыс. руб. 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390179"/>
        <a:ext cx="6937986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AED88-0F49-4BA3-A562-9E53010A9065}">
      <dsp:nvSpPr>
        <dsp:cNvPr id="0" name=""/>
        <dsp:cNvSpPr/>
      </dsp:nvSpPr>
      <dsp:spPr>
        <a:xfrm>
          <a:off x="95880" y="413415"/>
          <a:ext cx="5255564" cy="87684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190500" extrusionH="12700">
          <a:bevelT w="50800" h="508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Целевые безвозмездные поступления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880" y="413415"/>
        <a:ext cx="5255564" cy="876845"/>
      </dsp:txXfrm>
    </dsp:sp>
    <dsp:sp modelId="{AD1BEA59-5E92-4E1F-8164-74C1A5B6F30C}">
      <dsp:nvSpPr>
        <dsp:cNvPr id="0" name=""/>
        <dsp:cNvSpPr/>
      </dsp:nvSpPr>
      <dsp:spPr>
        <a:xfrm>
          <a:off x="0" y="1218035"/>
          <a:ext cx="1754171" cy="2552375"/>
        </a:xfrm>
        <a:prstGeom prst="rect">
          <a:avLst/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365 386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 руб.</a:t>
          </a:r>
          <a:endParaRPr lang="ru-RU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218035"/>
        <a:ext cx="1754171" cy="2552375"/>
      </dsp:txXfrm>
    </dsp:sp>
    <dsp:sp modelId="{CB117B1D-211C-4FC6-9638-405EA37B622A}">
      <dsp:nvSpPr>
        <dsp:cNvPr id="0" name=""/>
        <dsp:cNvSpPr/>
      </dsp:nvSpPr>
      <dsp:spPr>
        <a:xfrm>
          <a:off x="1741040" y="1205511"/>
          <a:ext cx="1904807" cy="2408126"/>
        </a:xfrm>
        <a:prstGeom prst="rect">
          <a:avLst/>
        </a:prstGeom>
        <a:gradFill rotWithShape="1">
          <a:gsLst>
            <a:gs pos="0">
              <a:schemeClr val="accent6">
                <a:shade val="60000"/>
              </a:schemeClr>
            </a:gs>
            <a:gs pos="33000">
              <a:schemeClr val="accent6">
                <a:tint val="86500"/>
              </a:schemeClr>
            </a:gs>
            <a:gs pos="46750">
              <a:schemeClr val="accent6">
                <a:tint val="71000"/>
                <a:satMod val="112000"/>
              </a:schemeClr>
            </a:gs>
            <a:gs pos="53000">
              <a:schemeClr val="accent6">
                <a:tint val="71000"/>
                <a:satMod val="112000"/>
              </a:schemeClr>
            </a:gs>
            <a:gs pos="68000">
              <a:schemeClr val="accent6">
                <a:tint val="86000"/>
              </a:schemeClr>
            </a:gs>
            <a:gs pos="100000">
              <a:schemeClr val="accent6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Субвенции на осуществление областных и федеральных полномочий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387 993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т. руб.</a:t>
          </a:r>
          <a:endParaRPr lang="ru-RU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41040" y="1205511"/>
        <a:ext cx="1904807" cy="2408126"/>
      </dsp:txXfrm>
    </dsp:sp>
    <dsp:sp modelId="{B1BF2F47-A465-424E-A0AC-0C06C95DDC1C}">
      <dsp:nvSpPr>
        <dsp:cNvPr id="0" name=""/>
        <dsp:cNvSpPr/>
      </dsp:nvSpPr>
      <dsp:spPr>
        <a:xfrm>
          <a:off x="3554378" y="1205511"/>
          <a:ext cx="1811026" cy="2419205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27 937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 руб.</a:t>
          </a:r>
          <a:endParaRPr lang="ru-RU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54378" y="1205511"/>
        <a:ext cx="1811026" cy="2419205"/>
      </dsp:txXfrm>
    </dsp:sp>
    <dsp:sp modelId="{26A2A2DA-7C0A-44F4-911C-F065EEDD7B87}">
      <dsp:nvSpPr>
        <dsp:cNvPr id="0" name=""/>
        <dsp:cNvSpPr/>
      </dsp:nvSpPr>
      <dsp:spPr>
        <a:xfrm>
          <a:off x="0" y="3524891"/>
          <a:ext cx="5472608" cy="265314"/>
        </a:xfrm>
        <a:prstGeom prst="rect">
          <a:avLst/>
        </a:prstGeom>
        <a:gradFill rotWithShape="0">
          <a:gsLst>
            <a:gs pos="20000">
              <a:schemeClr val="accent1">
                <a:shade val="8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91E779-3933-4BDA-94E7-E74FA3BAB88F}">
      <dsp:nvSpPr>
        <dsp:cNvPr id="0" name=""/>
        <dsp:cNvSpPr/>
      </dsp:nvSpPr>
      <dsp:spPr>
        <a:xfrm>
          <a:off x="0" y="0"/>
          <a:ext cx="3582107" cy="47240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60000"/>
              </a:schemeClr>
            </a:gs>
            <a:gs pos="33000">
              <a:schemeClr val="accent3">
                <a:tint val="86500"/>
              </a:schemeClr>
            </a:gs>
            <a:gs pos="46750">
              <a:schemeClr val="accent3">
                <a:tint val="71000"/>
                <a:satMod val="112000"/>
              </a:schemeClr>
            </a:gs>
            <a:gs pos="53000">
              <a:schemeClr val="accent3">
                <a:tint val="71000"/>
                <a:satMod val="112000"/>
              </a:schemeClr>
            </a:gs>
            <a:gs pos="68000">
              <a:schemeClr val="accent3">
                <a:tint val="86000"/>
              </a:schemeClr>
            </a:gs>
            <a:gs pos="100000">
              <a:schemeClr val="accent3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Нецелевая финансовая помощь</a:t>
          </a:r>
          <a:endParaRPr lang="ru-RU" sz="18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836" y="13836"/>
        <a:ext cx="3554435" cy="444732"/>
      </dsp:txXfrm>
    </dsp:sp>
    <dsp:sp modelId="{3EDB4AB9-AEBC-4A8B-ADD1-E65BE5F85566}">
      <dsp:nvSpPr>
        <dsp:cNvPr id="0" name=""/>
        <dsp:cNvSpPr/>
      </dsp:nvSpPr>
      <dsp:spPr>
        <a:xfrm>
          <a:off x="4849" y="506219"/>
          <a:ext cx="1964542" cy="2806148"/>
        </a:xfrm>
        <a:prstGeom prst="rect">
          <a:avLst/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Дотация на выравнивание бюджетной обеспеченности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85 182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 руб.</a:t>
          </a:r>
          <a:endParaRPr lang="ru-RU" sz="16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9" y="506219"/>
        <a:ext cx="1964542" cy="2806148"/>
      </dsp:txXfrm>
    </dsp:sp>
    <dsp:sp modelId="{086ABB9C-253A-46C2-AE28-79EE36E3E739}">
      <dsp:nvSpPr>
        <dsp:cNvPr id="0" name=""/>
        <dsp:cNvSpPr/>
      </dsp:nvSpPr>
      <dsp:spPr>
        <a:xfrm>
          <a:off x="2087395" y="564419"/>
          <a:ext cx="1496034" cy="2747948"/>
        </a:xfrm>
        <a:prstGeom prst="rect">
          <a:avLst/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Дотация на обеспечение сбалансированности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42 166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т. руб.</a:t>
          </a:r>
          <a:endParaRPr lang="ru-RU" sz="1600" b="1" kern="1200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7395" y="564419"/>
        <a:ext cx="1496034" cy="27479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01035-7ECB-47D9-B418-F63EBCEEC32F}">
      <dsp:nvSpPr>
        <dsp:cNvPr id="0" name=""/>
        <dsp:cNvSpPr/>
      </dsp:nvSpPr>
      <dsp:spPr>
        <a:xfrm>
          <a:off x="72727" y="25538"/>
          <a:ext cx="3466812" cy="2587902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071DC-9ECF-4D55-9D07-3133ECA2E82C}">
      <dsp:nvSpPr>
        <dsp:cNvPr id="0" name=""/>
        <dsp:cNvSpPr/>
      </dsp:nvSpPr>
      <dsp:spPr>
        <a:xfrm>
          <a:off x="55428" y="2591599"/>
          <a:ext cx="3466812" cy="11127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0" rIns="3937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        1 048 947 </a:t>
          </a:r>
          <a:r>
            <a:rPr lang="ru-RU" sz="31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3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428" y="2591599"/>
        <a:ext cx="2441417" cy="1112797"/>
      </dsp:txXfrm>
    </dsp:sp>
    <dsp:sp modelId="{F1688BE2-0CFD-423F-BA1D-D187D863A0F0}">
      <dsp:nvSpPr>
        <dsp:cNvPr id="0" name=""/>
        <dsp:cNvSpPr/>
      </dsp:nvSpPr>
      <dsp:spPr>
        <a:xfrm>
          <a:off x="2594915" y="2768356"/>
          <a:ext cx="1213384" cy="121338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189E2-20CE-4D2E-B4F7-DAD3D71C1E2C}">
      <dsp:nvSpPr>
        <dsp:cNvPr id="0" name=""/>
        <dsp:cNvSpPr/>
      </dsp:nvSpPr>
      <dsp:spPr>
        <a:xfrm>
          <a:off x="4309394" y="3696"/>
          <a:ext cx="3466812" cy="2587902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4FE24-935C-4C22-B8FC-FB86A24F6DCC}">
      <dsp:nvSpPr>
        <dsp:cNvPr id="0" name=""/>
        <dsp:cNvSpPr/>
      </dsp:nvSpPr>
      <dsp:spPr>
        <a:xfrm>
          <a:off x="4108908" y="2591599"/>
          <a:ext cx="3867783" cy="11127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0" rIns="3937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           1 052 021 </a:t>
          </a:r>
          <a:r>
            <a:rPr lang="ru-RU" sz="31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31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3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08908" y="2591599"/>
        <a:ext cx="2723791" cy="1112797"/>
      </dsp:txXfrm>
    </dsp:sp>
    <dsp:sp modelId="{9ADF7AB6-70B7-44E9-A1E7-61B94C5D04BF}">
      <dsp:nvSpPr>
        <dsp:cNvPr id="0" name=""/>
        <dsp:cNvSpPr/>
      </dsp:nvSpPr>
      <dsp:spPr>
        <a:xfrm>
          <a:off x="6848881" y="2768356"/>
          <a:ext cx="1213384" cy="121338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B0D09-B606-464B-BABB-4859B664EF92}">
      <dsp:nvSpPr>
        <dsp:cNvPr id="0" name=""/>
        <dsp:cNvSpPr/>
      </dsp:nvSpPr>
      <dsp:spPr>
        <a:xfrm>
          <a:off x="0" y="278369"/>
          <a:ext cx="5400600" cy="1216800"/>
        </a:xfrm>
        <a:prstGeom prst="roundRect">
          <a:avLst/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4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Расходы на администрацию района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29 960 тыс. руб.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337768"/>
        <a:ext cx="5281802" cy="1098002"/>
      </dsp:txXfrm>
    </dsp:sp>
    <dsp:sp modelId="{1E2EA3BF-FD3D-4AAE-98FB-5F6B2987022F}">
      <dsp:nvSpPr>
        <dsp:cNvPr id="0" name=""/>
        <dsp:cNvSpPr/>
      </dsp:nvSpPr>
      <dsp:spPr>
        <a:xfrm>
          <a:off x="0" y="1558458"/>
          <a:ext cx="5400600" cy="4292623"/>
        </a:xfrm>
        <a:prstGeom prst="rect">
          <a:avLst/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71469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Оплата труда 20 309 тыс. руб.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Коммунальные услуги, ГСМ, запасные части, услуги связи, оплата налогов и прочее.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Субвенция: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 административной комиссии 449,3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., хранение комплектование, учет архивных документов 65,5 тыс. р.,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регулирование тарифов 17,0 тыс. руб.,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деятельности комиссии по делам несовершеннолетних 502,5 тыс. руб., 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деятельности по опеке и попечительству       3 398,9 тыс. руб. ; 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регистрация коллективных договоров 89,9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т.р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558458"/>
        <a:ext cx="5400600" cy="42926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7822A-F35B-4E01-9791-D52830383F48}">
      <dsp:nvSpPr>
        <dsp:cNvPr id="0" name=""/>
        <dsp:cNvSpPr/>
      </dsp:nvSpPr>
      <dsp:spPr>
        <a:xfrm>
          <a:off x="2219516" y="0"/>
          <a:ext cx="3876483" cy="198239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Субвенция на осуществление первичного воинского учета на территориях, где отсутствуют военные комиссариаты (ФБ)                      1 275 тыс. руб.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2219516" y="0"/>
        <a:ext cx="3876483" cy="1982390"/>
      </dsp:txXfrm>
    </dsp:sp>
    <dsp:sp modelId="{A2F59A7F-F73B-44CB-BF00-559AFAB7764B}">
      <dsp:nvSpPr>
        <dsp:cNvPr id="0" name=""/>
        <dsp:cNvSpPr/>
      </dsp:nvSpPr>
      <dsp:spPr>
        <a:xfrm>
          <a:off x="781935" y="2081609"/>
          <a:ext cx="5314064" cy="198239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по мобилизационной подготовке муниципальных предприятий и учреждений, находящихся на территории </a:t>
          </a:r>
          <a:r>
            <a:rPr lang="ru-RU" sz="2000" b="1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Кожевниковского</a:t>
          </a: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района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50,150 тыс. руб.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1935" y="2081609"/>
        <a:ext cx="5314064" cy="19823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0177D-9B42-4815-B77A-D190C5951B4C}">
      <dsp:nvSpPr>
        <dsp:cNvPr id="0" name=""/>
        <dsp:cNvSpPr/>
      </dsp:nvSpPr>
      <dsp:spPr>
        <a:xfrm>
          <a:off x="5676755" y="655528"/>
          <a:ext cx="1267223" cy="447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146"/>
              </a:lnTo>
              <a:lnTo>
                <a:pt x="1267223" y="200146"/>
              </a:lnTo>
              <a:lnTo>
                <a:pt x="1267223" y="44706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9813E1-DF79-4922-9530-BEDFE247320B}">
      <dsp:nvSpPr>
        <dsp:cNvPr id="0" name=""/>
        <dsp:cNvSpPr/>
      </dsp:nvSpPr>
      <dsp:spPr>
        <a:xfrm>
          <a:off x="4110632" y="655528"/>
          <a:ext cx="1566123" cy="476919"/>
        </a:xfrm>
        <a:custGeom>
          <a:avLst/>
          <a:gdLst/>
          <a:ahLst/>
          <a:cxnLst/>
          <a:rect l="0" t="0" r="0" b="0"/>
          <a:pathLst>
            <a:path>
              <a:moveTo>
                <a:pt x="1566123" y="0"/>
              </a:moveTo>
              <a:lnTo>
                <a:pt x="1566123" y="230000"/>
              </a:lnTo>
              <a:lnTo>
                <a:pt x="0" y="230000"/>
              </a:lnTo>
              <a:lnTo>
                <a:pt x="0" y="47691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F94A2-0B69-4AB9-870D-AD66F270858B}">
      <dsp:nvSpPr>
        <dsp:cNvPr id="0" name=""/>
        <dsp:cNvSpPr/>
      </dsp:nvSpPr>
      <dsp:spPr>
        <a:xfrm>
          <a:off x="1285610" y="655528"/>
          <a:ext cx="4391145" cy="450240"/>
        </a:xfrm>
        <a:custGeom>
          <a:avLst/>
          <a:gdLst/>
          <a:ahLst/>
          <a:cxnLst/>
          <a:rect l="0" t="0" r="0" b="0"/>
          <a:pathLst>
            <a:path>
              <a:moveTo>
                <a:pt x="4391145" y="0"/>
              </a:moveTo>
              <a:lnTo>
                <a:pt x="4391145" y="203320"/>
              </a:lnTo>
              <a:lnTo>
                <a:pt x="0" y="203320"/>
              </a:lnTo>
              <a:lnTo>
                <a:pt x="0" y="45024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DDCFA-2C18-401E-9813-B90FD5556606}">
      <dsp:nvSpPr>
        <dsp:cNvPr id="0" name=""/>
        <dsp:cNvSpPr/>
      </dsp:nvSpPr>
      <dsp:spPr>
        <a:xfrm>
          <a:off x="3040909" y="106154"/>
          <a:ext cx="5271692" cy="54937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Дошкольное </a:t>
          </a:r>
          <a:r>
            <a:rPr lang="ru-RU" sz="1600" b="1" kern="1200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образование 227 500 тыс. руб.</a:t>
          </a:r>
          <a:endParaRPr lang="ru-RU" sz="1600" b="1" kern="1200" dirty="0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3040909" y="106154"/>
        <a:ext cx="5271692" cy="549373"/>
      </dsp:txXfrm>
    </dsp:sp>
    <dsp:sp modelId="{7010322D-6E33-4147-A89E-F3ACB644F925}">
      <dsp:nvSpPr>
        <dsp:cNvPr id="0" name=""/>
        <dsp:cNvSpPr/>
      </dsp:nvSpPr>
      <dsp:spPr>
        <a:xfrm>
          <a:off x="251580" y="1105768"/>
          <a:ext cx="2068059" cy="32927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5 </a:t>
          </a:r>
          <a:r>
            <a:rPr lang="ru-RU" sz="1600" b="1" kern="1200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детских садов</a:t>
          </a:r>
          <a:endParaRPr lang="ru-RU" sz="1600" b="1" kern="1200" dirty="0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251580" y="1105768"/>
        <a:ext cx="2068059" cy="329273"/>
      </dsp:txXfrm>
    </dsp:sp>
    <dsp:sp modelId="{F4C5E154-38A6-450F-8564-7FC3804D8A8A}">
      <dsp:nvSpPr>
        <dsp:cNvPr id="0" name=""/>
        <dsp:cNvSpPr/>
      </dsp:nvSpPr>
      <dsp:spPr>
        <a:xfrm>
          <a:off x="2740885" y="1132447"/>
          <a:ext cx="2739493" cy="299713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9 </a:t>
          </a:r>
          <a:r>
            <a:rPr lang="ru-RU" sz="1600" b="1" kern="1200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групп сокращенного дня</a:t>
          </a:r>
          <a:endParaRPr lang="ru-RU" sz="1600" b="1" kern="1200" dirty="0">
            <a:solidFill>
              <a:schemeClr val="tx1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2740885" y="1132447"/>
        <a:ext cx="2739493" cy="299713"/>
      </dsp:txXfrm>
    </dsp:sp>
    <dsp:sp modelId="{6115084D-1AAF-490A-A37F-0EFCCF0DD34A}">
      <dsp:nvSpPr>
        <dsp:cNvPr id="0" name=""/>
        <dsp:cNvSpPr/>
      </dsp:nvSpPr>
      <dsp:spPr>
        <a:xfrm>
          <a:off x="5689156" y="1102594"/>
          <a:ext cx="2509646" cy="364101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28 </a:t>
          </a:r>
          <a:r>
            <a:rPr lang="ru-RU" sz="1600" b="1" kern="1200" dirty="0" smtClean="0">
              <a:solidFill>
                <a:schemeClr val="tx1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групп дошкольных </a:t>
          </a:r>
        </a:p>
      </dsp:txBody>
      <dsp:txXfrm>
        <a:off x="5689156" y="1102594"/>
        <a:ext cx="2509646" cy="3641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0177D-9B42-4815-B77A-D190C5951B4C}">
      <dsp:nvSpPr>
        <dsp:cNvPr id="0" name=""/>
        <dsp:cNvSpPr/>
      </dsp:nvSpPr>
      <dsp:spPr>
        <a:xfrm>
          <a:off x="4134214" y="739388"/>
          <a:ext cx="2598202" cy="233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8202" y="0"/>
              </a:lnTo>
              <a:lnTo>
                <a:pt x="2598202" y="23319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9813E1-DF79-4922-9530-BEDFE247320B}">
      <dsp:nvSpPr>
        <dsp:cNvPr id="0" name=""/>
        <dsp:cNvSpPr/>
      </dsp:nvSpPr>
      <dsp:spPr>
        <a:xfrm>
          <a:off x="1881387" y="739388"/>
          <a:ext cx="2252826" cy="199710"/>
        </a:xfrm>
        <a:custGeom>
          <a:avLst/>
          <a:gdLst/>
          <a:ahLst/>
          <a:cxnLst/>
          <a:rect l="0" t="0" r="0" b="0"/>
          <a:pathLst>
            <a:path>
              <a:moveTo>
                <a:pt x="2252826" y="0"/>
              </a:moveTo>
              <a:lnTo>
                <a:pt x="0" y="0"/>
              </a:lnTo>
              <a:lnTo>
                <a:pt x="0" y="19971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DDCFA-2C18-401E-9813-B90FD5556606}">
      <dsp:nvSpPr>
        <dsp:cNvPr id="0" name=""/>
        <dsp:cNvSpPr/>
      </dsp:nvSpPr>
      <dsp:spPr>
        <a:xfrm>
          <a:off x="0" y="172275"/>
          <a:ext cx="8268429" cy="56711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Дополнительное </a:t>
          </a:r>
          <a:r>
            <a:rPr lang="ru-RU" sz="1600" b="1" kern="1200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образование 54 690тыс. руб.</a:t>
          </a:r>
          <a:endParaRPr lang="ru-RU" sz="1600" b="1" kern="1200" dirty="0">
            <a:solidFill>
              <a:sysClr val="windowText" lastClr="000000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0" y="172275"/>
        <a:ext cx="8268429" cy="567113"/>
      </dsp:txXfrm>
    </dsp:sp>
    <dsp:sp modelId="{F4C5E154-38A6-450F-8564-7FC3804D8A8A}">
      <dsp:nvSpPr>
        <dsp:cNvPr id="0" name=""/>
        <dsp:cNvSpPr/>
      </dsp:nvSpPr>
      <dsp:spPr>
        <a:xfrm rot="10800000" flipV="1">
          <a:off x="0" y="939098"/>
          <a:ext cx="3762775" cy="446998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ysClr val="windowText" lastClr="000000"/>
            </a:solidFill>
            <a:latin typeface="Cambria" panose="020405030504060302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Дом детского творчества</a:t>
          </a:r>
          <a:endParaRPr lang="ru-RU" sz="1600" b="1" kern="1200" dirty="0">
            <a:solidFill>
              <a:sysClr val="windowText" lastClr="000000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ysClr val="windowText" lastClr="000000"/>
            </a:solidFill>
            <a:latin typeface="Cambria" panose="02040503050406030204" pitchFamily="18" charset="0"/>
          </a:endParaRPr>
        </a:p>
      </dsp:txBody>
      <dsp:txXfrm rot="-10800000">
        <a:off x="0" y="939098"/>
        <a:ext cx="3762775" cy="446998"/>
      </dsp:txXfrm>
    </dsp:sp>
    <dsp:sp modelId="{6115084D-1AAF-490A-A37F-0EFCCF0DD34A}">
      <dsp:nvSpPr>
        <dsp:cNvPr id="0" name=""/>
        <dsp:cNvSpPr/>
      </dsp:nvSpPr>
      <dsp:spPr>
        <a:xfrm>
          <a:off x="5191035" y="972582"/>
          <a:ext cx="3082763" cy="428894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ДЮСШ</a:t>
          </a:r>
          <a:endParaRPr lang="ru-RU" sz="1600" b="1" kern="1200" dirty="0">
            <a:solidFill>
              <a:sysClr val="windowText" lastClr="000000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5191035" y="972582"/>
        <a:ext cx="3082763" cy="4288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0177D-9B42-4815-B77A-D190C5951B4C}">
      <dsp:nvSpPr>
        <dsp:cNvPr id="0" name=""/>
        <dsp:cNvSpPr/>
      </dsp:nvSpPr>
      <dsp:spPr>
        <a:xfrm>
          <a:off x="4842869" y="640994"/>
          <a:ext cx="1517379" cy="576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861"/>
              </a:lnTo>
              <a:lnTo>
                <a:pt x="1517379" y="266861"/>
              </a:lnTo>
              <a:lnTo>
                <a:pt x="1517379" y="576104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9813E1-DF79-4922-9530-BEDFE247320B}">
      <dsp:nvSpPr>
        <dsp:cNvPr id="0" name=""/>
        <dsp:cNvSpPr/>
      </dsp:nvSpPr>
      <dsp:spPr>
        <a:xfrm>
          <a:off x="4052356" y="640994"/>
          <a:ext cx="790512" cy="553971"/>
        </a:xfrm>
        <a:custGeom>
          <a:avLst/>
          <a:gdLst/>
          <a:ahLst/>
          <a:cxnLst/>
          <a:rect l="0" t="0" r="0" b="0"/>
          <a:pathLst>
            <a:path>
              <a:moveTo>
                <a:pt x="790512" y="0"/>
              </a:moveTo>
              <a:lnTo>
                <a:pt x="790512" y="244728"/>
              </a:lnTo>
              <a:lnTo>
                <a:pt x="0" y="244728"/>
              </a:lnTo>
              <a:lnTo>
                <a:pt x="0" y="553971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F94A2-0B69-4AB9-870D-AD66F270858B}">
      <dsp:nvSpPr>
        <dsp:cNvPr id="0" name=""/>
        <dsp:cNvSpPr/>
      </dsp:nvSpPr>
      <dsp:spPr>
        <a:xfrm>
          <a:off x="1666006" y="640994"/>
          <a:ext cx="3176862" cy="553971"/>
        </a:xfrm>
        <a:custGeom>
          <a:avLst/>
          <a:gdLst/>
          <a:ahLst/>
          <a:cxnLst/>
          <a:rect l="0" t="0" r="0" b="0"/>
          <a:pathLst>
            <a:path>
              <a:moveTo>
                <a:pt x="3176862" y="0"/>
              </a:moveTo>
              <a:lnTo>
                <a:pt x="3176862" y="244728"/>
              </a:lnTo>
              <a:lnTo>
                <a:pt x="0" y="244728"/>
              </a:lnTo>
              <a:lnTo>
                <a:pt x="0" y="553971"/>
              </a:lnTo>
            </a:path>
          </a:pathLst>
        </a:custGeom>
        <a:noFill/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DDCFA-2C18-401E-9813-B90FD5556606}">
      <dsp:nvSpPr>
        <dsp:cNvPr id="0" name=""/>
        <dsp:cNvSpPr/>
      </dsp:nvSpPr>
      <dsp:spPr>
        <a:xfrm>
          <a:off x="3374453" y="101586"/>
          <a:ext cx="2936831" cy="53940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Общее </a:t>
          </a:r>
          <a:r>
            <a:rPr lang="ru-RU" sz="1800" b="1" kern="1200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образование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304 132,9 тыс. руб. </a:t>
          </a:r>
          <a:endParaRPr lang="ru-RU" sz="1600" b="1" kern="1200" dirty="0">
            <a:solidFill>
              <a:sysClr val="windowText" lastClr="000000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3374453" y="101586"/>
        <a:ext cx="2936831" cy="539407"/>
      </dsp:txXfrm>
    </dsp:sp>
    <dsp:sp modelId="{7010322D-6E33-4147-A89E-F3ACB644F925}">
      <dsp:nvSpPr>
        <dsp:cNvPr id="0" name=""/>
        <dsp:cNvSpPr/>
      </dsp:nvSpPr>
      <dsp:spPr>
        <a:xfrm>
          <a:off x="442422" y="1194965"/>
          <a:ext cx="2447168" cy="36169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7 </a:t>
          </a:r>
          <a:r>
            <a:rPr lang="ru-RU" sz="1600" b="1" kern="1200" dirty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средних школ</a:t>
          </a:r>
        </a:p>
      </dsp:txBody>
      <dsp:txXfrm>
        <a:off x="442422" y="1194965"/>
        <a:ext cx="2447168" cy="361695"/>
      </dsp:txXfrm>
    </dsp:sp>
    <dsp:sp modelId="{F4C5E154-38A6-450F-8564-7FC3804D8A8A}">
      <dsp:nvSpPr>
        <dsp:cNvPr id="0" name=""/>
        <dsp:cNvSpPr/>
      </dsp:nvSpPr>
      <dsp:spPr>
        <a:xfrm>
          <a:off x="2974440" y="1194965"/>
          <a:ext cx="2155832" cy="36350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9 основных школ</a:t>
          </a:r>
        </a:p>
      </dsp:txBody>
      <dsp:txXfrm>
        <a:off x="2974440" y="1194965"/>
        <a:ext cx="2155832" cy="363507"/>
      </dsp:txXfrm>
    </dsp:sp>
    <dsp:sp modelId="{6115084D-1AAF-490A-A37F-0EFCCF0DD34A}">
      <dsp:nvSpPr>
        <dsp:cNvPr id="0" name=""/>
        <dsp:cNvSpPr/>
      </dsp:nvSpPr>
      <dsp:spPr>
        <a:xfrm>
          <a:off x="5375900" y="1217098"/>
          <a:ext cx="1968696" cy="34613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Text" lastClr="000000"/>
              </a:solidFill>
              <a:latin typeface="Cambria" panose="02040503050406030204" pitchFamily="18" charset="0"/>
              <a:cs typeface="Times New Roman" panose="02020603050405020304" pitchFamily="18" charset="0"/>
            </a:rPr>
            <a:t>7 начальных школ</a:t>
          </a:r>
          <a:endParaRPr lang="ru-RU" sz="1600" b="1" kern="1200" dirty="0">
            <a:solidFill>
              <a:sysClr val="windowText" lastClr="000000"/>
            </a:solidFill>
            <a:latin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5375900" y="1217098"/>
        <a:ext cx="1968696" cy="346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VaryingWidthList+Icon">
  <dgm:title val="Список переменной ширины"/>
  <dgm:desc val="Служит для акцентирования внимания на элементах различной ширины. Хорошо подходит для размещения большого количества текста уровня 1. Ширина каждой фигуры определяется независимо с учетом количества текста в ней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400E6-4954-4C68-8B59-4E1434B3C5C2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51518-9558-4692-A416-894091884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574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8389B-74C5-43DE-816E-0E12E81D8784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5B776-FFE1-47FE-8A88-84EFC2ACDD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69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5B776-FFE1-47FE-8A88-84EFC2ACDD5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102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5B776-FFE1-47FE-8A88-84EFC2ACDD5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FAC2344-CB75-4B39-986F-6572FDF9AB38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37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AA6973-990A-4B16-8683-2823656FC76B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56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AA6973-990A-4B16-8683-2823656FC76B}" type="slidenum">
              <a:rPr lang="ru-RU" altLang="ru-RU" smtClean="0"/>
              <a:pPr algn="r" eaLnBrk="1" hangingPunct="1">
                <a:spcBef>
                  <a:spcPct val="0"/>
                </a:spcBef>
              </a:pPr>
              <a:t>57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43DC4-574A-49B5-B8B8-DDA1B6AD4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00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2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13.jpeg"/><Relationship Id="rId7" Type="http://schemas.openxmlformats.org/officeDocument/2006/relationships/image" Target="../media/image46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png"/><Relationship Id="rId9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5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56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5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7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diagramQuickStyle" Target="../diagrams/quickStyle8.xml"/><Relationship Id="rId18" Type="http://schemas.openxmlformats.org/officeDocument/2006/relationships/image" Target="../media/image88.jpeg"/><Relationship Id="rId3" Type="http://schemas.openxmlformats.org/officeDocument/2006/relationships/image" Target="../media/image83.jpeg"/><Relationship Id="rId21" Type="http://schemas.openxmlformats.org/officeDocument/2006/relationships/diagramQuickStyle" Target="../diagrams/quickStyle9.xml"/><Relationship Id="rId7" Type="http://schemas.openxmlformats.org/officeDocument/2006/relationships/diagramLayout" Target="../diagrams/layout7.xml"/><Relationship Id="rId12" Type="http://schemas.openxmlformats.org/officeDocument/2006/relationships/diagramLayout" Target="../diagrams/layout8.xml"/><Relationship Id="rId17" Type="http://schemas.openxmlformats.org/officeDocument/2006/relationships/image" Target="../media/image87.jpeg"/><Relationship Id="rId2" Type="http://schemas.openxmlformats.org/officeDocument/2006/relationships/image" Target="../media/image82.jpeg"/><Relationship Id="rId16" Type="http://schemas.openxmlformats.org/officeDocument/2006/relationships/image" Target="../media/image86.jpeg"/><Relationship Id="rId20" Type="http://schemas.openxmlformats.org/officeDocument/2006/relationships/diagramLayout" Target="../diagrams/layout9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7.xml"/><Relationship Id="rId11" Type="http://schemas.openxmlformats.org/officeDocument/2006/relationships/diagramData" Target="../diagrams/data8.xml"/><Relationship Id="rId24" Type="http://schemas.openxmlformats.org/officeDocument/2006/relationships/image" Target="../media/image89.jpeg"/><Relationship Id="rId5" Type="http://schemas.openxmlformats.org/officeDocument/2006/relationships/image" Target="../media/image85.jpeg"/><Relationship Id="rId15" Type="http://schemas.microsoft.com/office/2007/relationships/diagramDrawing" Target="../diagrams/drawing8.xml"/><Relationship Id="rId23" Type="http://schemas.microsoft.com/office/2007/relationships/diagramDrawing" Target="../diagrams/drawing9.xml"/><Relationship Id="rId10" Type="http://schemas.microsoft.com/office/2007/relationships/diagramDrawing" Target="../diagrams/drawing7.xml"/><Relationship Id="rId19" Type="http://schemas.openxmlformats.org/officeDocument/2006/relationships/diagramData" Target="../diagrams/data9.xml"/><Relationship Id="rId4" Type="http://schemas.openxmlformats.org/officeDocument/2006/relationships/image" Target="../media/image84.jpeg"/><Relationship Id="rId9" Type="http://schemas.openxmlformats.org/officeDocument/2006/relationships/diagramColors" Target="../diagrams/colors7.xml"/><Relationship Id="rId14" Type="http://schemas.openxmlformats.org/officeDocument/2006/relationships/diagramColors" Target="../diagrams/colors8.xml"/><Relationship Id="rId22" Type="http://schemas.openxmlformats.org/officeDocument/2006/relationships/diagramColors" Target="../diagrams/colors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04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openxmlformats.org/officeDocument/2006/relationships/image" Target="../media/image107.jpe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106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11.jpe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112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kogadm.ru/content/budget_grashdan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Ростсельмаш&quot; будет продавать томским аграриям технику со скидкой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7" r="16056" b="13354"/>
          <a:stretch/>
        </p:blipFill>
        <p:spPr bwMode="auto">
          <a:xfrm>
            <a:off x="5960258" y="2420888"/>
            <a:ext cx="3183741" cy="2088232"/>
          </a:xfrm>
          <a:prstGeom prst="rect">
            <a:avLst/>
          </a:prstGeom>
          <a:noFill/>
          <a:scene3d>
            <a:camera prst="orthographicFront">
              <a:rot lat="0" lon="12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День рождения Кожевниковского района отметят «Праздником Хлеба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" y="2285417"/>
            <a:ext cx="2675658" cy="200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Бессмертный полк. Кожевниковский район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0000"/>
                    </a14:imgEffect>
                    <a14:imgEffect>
                      <a14:brightnessContrast bright="20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1" y="14222"/>
            <a:ext cx="2915817" cy="2036180"/>
          </a:xfrm>
          <a:prstGeom prst="rect">
            <a:avLst/>
          </a:prstGeom>
          <a:noFill/>
          <a:scene3d>
            <a:camera prst="orthographicFront">
              <a:rot lat="0" lon="12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ожевниково|Церковь Георгия Победоносца (новая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736" y="-1"/>
            <a:ext cx="2675659" cy="2016301"/>
          </a:xfrm>
          <a:prstGeom prst="rect">
            <a:avLst/>
          </a:prstGeom>
          <a:noFill/>
          <a:effectLst>
            <a:glow rad="1701800">
              <a:schemeClr val="accent1">
                <a:alpha val="40000"/>
              </a:schemeClr>
            </a:glow>
            <a:reflection stA="90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ожевниковский район выполнил план по сбору зерна на 64% — niatomsk.r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2" y="4941168"/>
            <a:ext cx="2915817" cy="1833978"/>
          </a:xfrm>
          <a:prstGeom prst="rect">
            <a:avLst/>
          </a:prstGeom>
          <a:noFill/>
          <a:effectLst>
            <a:reflection stA="0" endPos="65000" dir="5400000" sy="-100000" algn="bl" rotWithShape="0"/>
          </a:effectLst>
          <a:scene3d>
            <a:camera prst="orthographicFront">
              <a:rot lat="600000" lon="12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Базы отдыха и турбазы Кожевниковского района, Томская область ..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" y="21162"/>
            <a:ext cx="2675658" cy="2022301"/>
          </a:xfrm>
          <a:prstGeom prst="rect">
            <a:avLst/>
          </a:prstGeom>
          <a:noFill/>
          <a:effectLst>
            <a:glow rad="114300">
              <a:schemeClr val="bg2">
                <a:alpha val="47000"/>
              </a:schemeClr>
            </a:glow>
            <a:outerShdw blurRad="50800" dist="50800" dir="5400000" sx="94000" sy="94000" algn="ct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12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Модельная библиотека откроется завтра в селе Кожевниково » Вести ..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954" y="4941168"/>
            <a:ext cx="2880484" cy="1916832"/>
          </a:xfrm>
          <a:prstGeom prst="rect">
            <a:avLst/>
          </a:prstGeom>
          <a:noFill/>
          <a:effectLst>
            <a:glow rad="127000">
              <a:schemeClr val="accent1">
                <a:alpha val="3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632844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«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Кожевниковский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решения Думы</a:t>
            </a:r>
          </a:p>
          <a:p>
            <a:pPr lvl="0" algn="ctr"/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района </a:t>
            </a:r>
          </a:p>
          <a:p>
            <a:pPr lvl="0" algn="ctr"/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348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28.12.2019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/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бюджете </a:t>
            </a:r>
            <a:r>
              <a:rPr lang="ru-RU" alt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на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0" descr="Корова создана для жизни лучш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6" name="Picture 22" descr="Высшая лига: пять самых высокоудойных коров Томской области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5" y="4797152"/>
            <a:ext cx="2859372" cy="2031845"/>
          </a:xfrm>
          <a:prstGeom prst="rect">
            <a:avLst/>
          </a:prstGeom>
          <a:noFill/>
          <a:effectLst>
            <a:reflection blurRad="368300" endPos="0" dist="863600" dir="5400000" sy="-100000" algn="bl" rotWithShape="0"/>
          </a:effectLst>
          <a:scene3d>
            <a:camera prst="orthographicFront">
              <a:rot lat="1200000" lon="0" rev="0"/>
            </a:camera>
            <a:lightRig rig="chilly" dir="t"/>
          </a:scene3d>
          <a:sp3d extrusionH="76200">
            <a:extrusionClr>
              <a:schemeClr val="bg2">
                <a:lumMod val="90000"/>
              </a:schemeClr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13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720725"/>
          </a:xfr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ГРАФИК ПОДГОТОВКИ БЮДЖЕТА </a:t>
            </a:r>
            <a:b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МО «КОЖЕВНИКОВСКИЙ РАЙОН»  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2627313" y="3292475"/>
            <a:ext cx="34782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 b="1">
              <a:solidFill>
                <a:schemeClr val="tx2"/>
              </a:solidFill>
            </a:endParaRPr>
          </a:p>
        </p:txBody>
      </p:sp>
      <p:sp>
        <p:nvSpPr>
          <p:cNvPr id="17414" name="AutoShape 9"/>
          <p:cNvSpPr>
            <a:spLocks noChangeArrowheads="1"/>
          </p:cNvSpPr>
          <p:nvPr/>
        </p:nvSpPr>
        <p:spPr bwMode="auto">
          <a:xfrm>
            <a:off x="493501" y="4851246"/>
            <a:ext cx="1512887" cy="1295400"/>
          </a:xfrm>
          <a:prstGeom prst="roundRect">
            <a:avLst>
              <a:gd name="adj" fmla="val 16667"/>
            </a:avLst>
          </a:prstGeom>
          <a:solidFill>
            <a:srgbClr val="F2907C"/>
          </a:solidFill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/>
              <a:t>Декабрь</a:t>
            </a:r>
            <a:endParaRPr lang="ru-RU" altLang="ru-RU" dirty="0"/>
          </a:p>
        </p:txBody>
      </p:sp>
      <p:sp>
        <p:nvSpPr>
          <p:cNvPr id="17415" name="Rectangle 10"/>
          <p:cNvSpPr>
            <a:spLocks noChangeArrowheads="1"/>
          </p:cNvSpPr>
          <p:nvPr/>
        </p:nvSpPr>
        <p:spPr bwMode="auto">
          <a:xfrm rot="10800000" flipV="1">
            <a:off x="2157393" y="6146646"/>
            <a:ext cx="6655691" cy="503238"/>
          </a:xfrm>
          <a:prstGeom prst="rect">
            <a:avLst/>
          </a:prstGeom>
          <a:solidFill>
            <a:srgbClr val="F2907C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rgbClr val="002060"/>
                </a:solidFill>
              </a:rPr>
              <a:t>Рассмотрение проекта бюджета во втором чтении. </a:t>
            </a:r>
          </a:p>
          <a:p>
            <a:pPr algn="ctr" eaLnBrk="1" hangingPunct="1"/>
            <a:r>
              <a:rPr lang="ru-RU" altLang="ru-RU" sz="1600" b="1" dirty="0">
                <a:solidFill>
                  <a:srgbClr val="002060"/>
                </a:solidFill>
              </a:rPr>
              <a:t>Утверждение 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бюджета на очередной финансовый год</a:t>
            </a:r>
            <a:endParaRPr lang="ru-RU" altLang="ru-RU" sz="1600" b="1" dirty="0">
              <a:solidFill>
                <a:srgbClr val="002060"/>
              </a:solidFill>
            </a:endParaRPr>
          </a:p>
        </p:txBody>
      </p:sp>
      <p:sp>
        <p:nvSpPr>
          <p:cNvPr id="17416" name="Rectangle 11"/>
          <p:cNvSpPr>
            <a:spLocks noChangeArrowheads="1"/>
          </p:cNvSpPr>
          <p:nvPr/>
        </p:nvSpPr>
        <p:spPr bwMode="auto">
          <a:xfrm rot="10800000" flipV="1">
            <a:off x="2181903" y="3933825"/>
            <a:ext cx="6565221" cy="6477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endParaRPr lang="ru-RU" altLang="ru-RU" sz="1600" b="1" dirty="0" smtClean="0"/>
          </a:p>
          <a:p>
            <a:pPr algn="just" eaLnBrk="1" hangingPunct="1"/>
            <a:endParaRPr lang="ru-RU" altLang="ru-RU" sz="1600" b="1" dirty="0"/>
          </a:p>
          <a:p>
            <a:pPr algn="just" eaLnBrk="1" hangingPunct="1"/>
            <a:r>
              <a:rPr lang="ru-RU" altLang="ru-RU" sz="1600" b="1" dirty="0" smtClean="0"/>
              <a:t>Принятие </a:t>
            </a:r>
            <a:r>
              <a:rPr lang="ru-RU" altLang="ru-RU" sz="1600" b="1" dirty="0"/>
              <a:t>бюджета в первом чтении (вносится </a:t>
            </a:r>
            <a:r>
              <a:rPr lang="ru-RU" altLang="ru-RU" sz="1600" b="1" dirty="0" smtClean="0"/>
              <a:t>на </a:t>
            </a:r>
            <a:r>
              <a:rPr lang="ru-RU" altLang="ru-RU" sz="1600" b="1" dirty="0"/>
              <a:t>Думу до 15 </a:t>
            </a:r>
            <a:r>
              <a:rPr lang="ru-RU" altLang="ru-RU" sz="1600" b="1" dirty="0" smtClean="0"/>
              <a:t>ноября)</a:t>
            </a:r>
          </a:p>
          <a:p>
            <a:pPr algn="just" eaLnBrk="1" hangingPunct="1"/>
            <a:endParaRPr lang="ru-RU" altLang="ru-RU" sz="1600" b="1" dirty="0"/>
          </a:p>
          <a:p>
            <a:pPr algn="just" eaLnBrk="1" hangingPunct="1"/>
            <a:endParaRPr lang="ru-RU" altLang="ru-RU" sz="1600" b="1" dirty="0"/>
          </a:p>
        </p:txBody>
      </p:sp>
      <p:sp>
        <p:nvSpPr>
          <p:cNvPr id="17417" name="Rectangle 12"/>
          <p:cNvSpPr>
            <a:spLocks noChangeArrowheads="1"/>
          </p:cNvSpPr>
          <p:nvPr/>
        </p:nvSpPr>
        <p:spPr bwMode="auto">
          <a:xfrm rot="10800000" flipV="1">
            <a:off x="2261472" y="5439889"/>
            <a:ext cx="6551613" cy="431800"/>
          </a:xfrm>
          <a:prstGeom prst="rect">
            <a:avLst/>
          </a:prstGeom>
          <a:solidFill>
            <a:srgbClr val="F2907C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600" b="1" dirty="0"/>
              <a:t>Работа согласительной комиссии по доработке проекта бюджета</a:t>
            </a:r>
          </a:p>
        </p:txBody>
      </p:sp>
      <p:sp>
        <p:nvSpPr>
          <p:cNvPr id="17418" name="Rectangle 14"/>
          <p:cNvSpPr>
            <a:spLocks noChangeArrowheads="1"/>
          </p:cNvSpPr>
          <p:nvPr/>
        </p:nvSpPr>
        <p:spPr bwMode="auto">
          <a:xfrm rot="10800000" flipV="1">
            <a:off x="2222287" y="2964018"/>
            <a:ext cx="6480175" cy="504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600" b="1" dirty="0"/>
              <a:t>Формирование проекта решения о бюджете</a:t>
            </a:r>
          </a:p>
        </p:txBody>
      </p:sp>
      <p:sp>
        <p:nvSpPr>
          <p:cNvPr id="17419" name="Rectangle 16"/>
          <p:cNvSpPr>
            <a:spLocks noChangeArrowheads="1"/>
          </p:cNvSpPr>
          <p:nvPr/>
        </p:nvSpPr>
        <p:spPr bwMode="auto">
          <a:xfrm rot="10800000" flipV="1">
            <a:off x="2181902" y="1955955"/>
            <a:ext cx="6480175" cy="7207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ru-RU" altLang="ru-RU" sz="1600" b="1" dirty="0"/>
              <a:t>Определяется объем доходов (без учета областных и федеральных </a:t>
            </a:r>
          </a:p>
          <a:p>
            <a:pPr algn="just" eaLnBrk="1" hangingPunct="1"/>
            <a:r>
              <a:rPr lang="ru-RU" altLang="ru-RU" sz="1600" b="1" dirty="0"/>
              <a:t> средств) и расходов, объем и перечень дополнительных расходов </a:t>
            </a:r>
          </a:p>
        </p:txBody>
      </p:sp>
      <p:sp>
        <p:nvSpPr>
          <p:cNvPr id="17420" name="AutoShape 17"/>
          <p:cNvSpPr>
            <a:spLocks noChangeArrowheads="1"/>
          </p:cNvSpPr>
          <p:nvPr/>
        </p:nvSpPr>
        <p:spPr bwMode="auto">
          <a:xfrm>
            <a:off x="456448" y="943769"/>
            <a:ext cx="1512887" cy="1512887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/>
              <a:t>Сентябрь</a:t>
            </a:r>
            <a:endParaRPr lang="ru-RU" altLang="ru-RU" dirty="0"/>
          </a:p>
        </p:txBody>
      </p:sp>
      <p:sp>
        <p:nvSpPr>
          <p:cNvPr id="17421" name="AutoShape 18"/>
          <p:cNvSpPr>
            <a:spLocks noChangeArrowheads="1"/>
          </p:cNvSpPr>
          <p:nvPr/>
        </p:nvSpPr>
        <p:spPr bwMode="auto">
          <a:xfrm>
            <a:off x="468313" y="2719563"/>
            <a:ext cx="1512887" cy="8636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/>
              <a:t>Октябрь</a:t>
            </a:r>
            <a:endParaRPr lang="ru-RU" altLang="ru-RU" dirty="0"/>
          </a:p>
        </p:txBody>
      </p:sp>
      <p:sp>
        <p:nvSpPr>
          <p:cNvPr id="17422" name="AutoShape 19"/>
          <p:cNvSpPr>
            <a:spLocks noChangeArrowheads="1"/>
          </p:cNvSpPr>
          <p:nvPr/>
        </p:nvSpPr>
        <p:spPr bwMode="auto">
          <a:xfrm>
            <a:off x="503274" y="3861048"/>
            <a:ext cx="1512887" cy="8636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headEnd/>
            <a:tailEnd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/>
              <a:t>Ноябрь</a:t>
            </a:r>
            <a:endParaRPr lang="ru-RU" altLang="ru-RU"/>
          </a:p>
        </p:txBody>
      </p:sp>
      <p:sp>
        <p:nvSpPr>
          <p:cNvPr id="17423" name="Rectangle 20"/>
          <p:cNvSpPr>
            <a:spLocks noChangeArrowheads="1"/>
          </p:cNvSpPr>
          <p:nvPr/>
        </p:nvSpPr>
        <p:spPr bwMode="auto">
          <a:xfrm rot="10800000" flipV="1">
            <a:off x="2222288" y="1123950"/>
            <a:ext cx="6480175" cy="5762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/>
              <a:t>Разрабатывается проект основных направлений бюджетной и </a:t>
            </a:r>
          </a:p>
          <a:p>
            <a:pPr algn="ctr" eaLnBrk="1" hangingPunct="1"/>
            <a:r>
              <a:rPr lang="ru-RU" altLang="ru-RU" sz="1600" b="1" dirty="0"/>
              <a:t>налоговой политики на очередной финансовый год </a:t>
            </a:r>
          </a:p>
        </p:txBody>
      </p:sp>
      <p:sp>
        <p:nvSpPr>
          <p:cNvPr id="17424" name="Line 24"/>
          <p:cNvSpPr>
            <a:spLocks noChangeShapeType="1"/>
          </p:cNvSpPr>
          <p:nvPr/>
        </p:nvSpPr>
        <p:spPr bwMode="auto">
          <a:xfrm flipV="1">
            <a:off x="1991926" y="1231900"/>
            <a:ext cx="215900" cy="360362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7425" name="Line 26"/>
          <p:cNvSpPr>
            <a:spLocks noChangeShapeType="1"/>
          </p:cNvSpPr>
          <p:nvPr/>
        </p:nvSpPr>
        <p:spPr bwMode="auto">
          <a:xfrm>
            <a:off x="1991926" y="1953418"/>
            <a:ext cx="215900" cy="360363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7426" name="Line 30"/>
          <p:cNvSpPr>
            <a:spLocks noChangeShapeType="1"/>
          </p:cNvSpPr>
          <p:nvPr/>
        </p:nvSpPr>
        <p:spPr bwMode="auto">
          <a:xfrm>
            <a:off x="2018041" y="3249613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7" name="Line 31"/>
          <p:cNvSpPr>
            <a:spLocks noChangeShapeType="1"/>
          </p:cNvSpPr>
          <p:nvPr/>
        </p:nvSpPr>
        <p:spPr bwMode="auto">
          <a:xfrm>
            <a:off x="1991926" y="4314248"/>
            <a:ext cx="215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8" name="Line 33"/>
          <p:cNvSpPr>
            <a:spLocks noChangeShapeType="1"/>
          </p:cNvSpPr>
          <p:nvPr/>
        </p:nvSpPr>
        <p:spPr bwMode="auto">
          <a:xfrm flipV="1">
            <a:off x="1969876" y="5192167"/>
            <a:ext cx="144462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9" name="Line 34"/>
          <p:cNvSpPr>
            <a:spLocks noChangeShapeType="1"/>
          </p:cNvSpPr>
          <p:nvPr/>
        </p:nvSpPr>
        <p:spPr bwMode="auto">
          <a:xfrm>
            <a:off x="2027645" y="5949156"/>
            <a:ext cx="144462" cy="71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30" name="Line 37"/>
          <p:cNvSpPr>
            <a:spLocks noChangeShapeType="1"/>
          </p:cNvSpPr>
          <p:nvPr/>
        </p:nvSpPr>
        <p:spPr bwMode="auto">
          <a:xfrm>
            <a:off x="5421989" y="1751321"/>
            <a:ext cx="0" cy="142875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7431" name="Line 39"/>
          <p:cNvSpPr>
            <a:spLocks noChangeShapeType="1"/>
          </p:cNvSpPr>
          <p:nvPr/>
        </p:nvSpPr>
        <p:spPr bwMode="auto">
          <a:xfrm>
            <a:off x="5399881" y="2676680"/>
            <a:ext cx="0" cy="287338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7432" name="Line 40"/>
          <p:cNvSpPr>
            <a:spLocks noChangeShapeType="1"/>
          </p:cNvSpPr>
          <p:nvPr/>
        </p:nvSpPr>
        <p:spPr bwMode="auto">
          <a:xfrm>
            <a:off x="5442443" y="3496995"/>
            <a:ext cx="0" cy="4318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7433" name="Line 42"/>
          <p:cNvSpPr>
            <a:spLocks noChangeShapeType="1"/>
          </p:cNvSpPr>
          <p:nvPr/>
        </p:nvSpPr>
        <p:spPr bwMode="auto">
          <a:xfrm>
            <a:off x="5429492" y="4490884"/>
            <a:ext cx="0" cy="360362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7434" name="Line 43"/>
          <p:cNvSpPr>
            <a:spLocks noChangeShapeType="1"/>
          </p:cNvSpPr>
          <p:nvPr/>
        </p:nvSpPr>
        <p:spPr bwMode="auto">
          <a:xfrm>
            <a:off x="5537278" y="5871690"/>
            <a:ext cx="0" cy="21590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27" name="Rectangle 12"/>
          <p:cNvSpPr>
            <a:spLocks noChangeArrowheads="1"/>
          </p:cNvSpPr>
          <p:nvPr/>
        </p:nvSpPr>
        <p:spPr bwMode="auto">
          <a:xfrm rot="10800000" flipV="1">
            <a:off x="2233941" y="4880089"/>
            <a:ext cx="6551613" cy="431800"/>
          </a:xfrm>
          <a:prstGeom prst="rect">
            <a:avLst/>
          </a:prstGeom>
          <a:solidFill>
            <a:srgbClr val="F2907C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/>
              <a:t>Публичные слушания по проекту бюджета</a:t>
            </a: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 flipV="1">
            <a:off x="1988745" y="5649994"/>
            <a:ext cx="272726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62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бюджетной политики</a:t>
            </a:r>
            <a:endParaRPr lang="ru-RU" alt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196752"/>
            <a:ext cx="7704856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участия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 реализации национальных проектов в рамках Указа Президента Российской Федерации от 07.05. 2018 г. «О национальных целях и стратегических задачах  развития Российской Федерации до 2024 года»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3284984"/>
            <a:ext cx="8136904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и механизмов оценки эффективности бюджетных расходов и повышения качества бюджетного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5013176"/>
            <a:ext cx="8064896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требований бюджетного законодательства в части совершенствования межбюджетных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налоговой политики</a:t>
            </a:r>
            <a:endParaRPr lang="ru-RU" alt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196752"/>
            <a:ext cx="7704856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устойчивости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708920"/>
            <a:ext cx="8136904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Наращивание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налогового потенциала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</a:p>
          <a:p>
            <a:pPr algn="ctr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933056"/>
            <a:ext cx="8208912" cy="1631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органов местного самоуправления района с налогоплательщиками всех форм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по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сокращения налоговой задолженности, легализации объектов налогообложения, сокращения убытков, обеспечения темпов роста по налогам</a:t>
            </a:r>
          </a:p>
        </p:txBody>
      </p:sp>
    </p:spTree>
    <p:extLst>
      <p:ext uri="{BB962C8B-B14F-4D97-AF65-F5344CB8AC3E}">
        <p14:creationId xmlns:p14="http://schemas.microsoft.com/office/powerpoint/2010/main" val="298327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374286"/>
              </p:ext>
            </p:extLst>
          </p:nvPr>
        </p:nvGraphicFramePr>
        <p:xfrm>
          <a:off x="107504" y="836712"/>
          <a:ext cx="410445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515888"/>
              </p:ext>
            </p:extLst>
          </p:nvPr>
        </p:nvGraphicFramePr>
        <p:xfrm>
          <a:off x="1403648" y="3933056"/>
          <a:ext cx="633670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7482243"/>
              </p:ext>
            </p:extLst>
          </p:nvPr>
        </p:nvGraphicFramePr>
        <p:xfrm>
          <a:off x="4543535" y="764704"/>
          <a:ext cx="4572000" cy="306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 экономическое развитие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41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918313"/>
              </p:ext>
            </p:extLst>
          </p:nvPr>
        </p:nvGraphicFramePr>
        <p:xfrm>
          <a:off x="1763688" y="3689648"/>
          <a:ext cx="525658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520872"/>
              </p:ext>
            </p:extLst>
          </p:nvPr>
        </p:nvGraphicFramePr>
        <p:xfrm>
          <a:off x="4788024" y="836712"/>
          <a:ext cx="417646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9535412"/>
              </p:ext>
            </p:extLst>
          </p:nvPr>
        </p:nvGraphicFramePr>
        <p:xfrm>
          <a:off x="204934" y="836712"/>
          <a:ext cx="439248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 экономическое развитие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31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3999" cy="9087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распределения налоговых и неналоговых доходов предусмотрены в соответствии с статьями 61.1 ; 61.5 и ст. 62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Кодекса Российской Федерации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751" y="1124744"/>
            <a:ext cx="9036495" cy="352839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 дополнительный норматив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отчислений от налога на доходы с физических лиц взамен части дотации на выравнивание бюджетной обеспеченности 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2,41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процентных пункта с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43,06 %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40,65 %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(прирост 527 тыс. рублей к ожидаемому исполнению 2019 года)</a:t>
            </a: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НДФЛ карт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67" y="1412776"/>
            <a:ext cx="3552825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3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3999" cy="90872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распределения налоговых и неналоговых доходов предусмотрены в соответствии с статьями 58; 61.1 ; 61.5 и ст. 62; 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Кодекса Российской Федерации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инки по запросу акциз на топливо карт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3832715" cy="237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039375"/>
            <a:ext cx="914399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зачисляются в 2020 году: с 1 января по 31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 включительно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 нормативу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90 % - в областной бюджет 10 % в местный бюджет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Дифференцированный норматив отчислений в бюджет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акцизов на автомобильный и прямогонный бензин, дизельное топливо, моторные масла для дизельных и (или) карбюраторных (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инжекторных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двигателей, производимые на территории Российской Федерации, в целях формирования муниципальных дорожных фондов составляет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0,06276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дифференцированных нормативов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отчислений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местные бюджеты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устанавливаются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пользования местного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самоуправления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решают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вопросы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сфере дорожной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79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D\Desktop\Бюджет для граждан отчет 2016\Для бюджета для граждан\презентация\деньги\y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351" y="3356991"/>
            <a:ext cx="3783222" cy="346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МО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район» на 2020 год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143240" y="785794"/>
            <a:ext cx="3071834" cy="1571636"/>
          </a:xfrm>
          <a:prstGeom prst="downArrowCallout">
            <a:avLst>
              <a:gd name="adj1" fmla="val 25000"/>
              <a:gd name="adj2" fmla="val 20383"/>
              <a:gd name="adj3" fmla="val 25000"/>
              <a:gd name="adj4" fmla="val 64977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1 048 946 тыс. руб.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857364"/>
            <a:ext cx="2286016" cy="100013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доходы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120 301 тыс. руб.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43702" y="1857364"/>
            <a:ext cx="2500298" cy="128588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21 981 тыс. руб.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14678" y="2357430"/>
            <a:ext cx="3000396" cy="128588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906 665 тыс. руб.</a:t>
            </a:r>
            <a:endParaRPr lang="en-US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низ 23"/>
          <p:cNvSpPr/>
          <p:nvPr/>
        </p:nvSpPr>
        <p:spPr>
          <a:xfrm rot="3898096">
            <a:off x="1973207" y="654958"/>
            <a:ext cx="530955" cy="1535208"/>
          </a:xfrm>
          <a:prstGeom prst="downArrow">
            <a:avLst>
              <a:gd name="adj1" fmla="val 50000"/>
              <a:gd name="adj2" fmla="val 126239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17885247">
            <a:off x="6809677" y="694783"/>
            <a:ext cx="500153" cy="1447796"/>
          </a:xfrm>
          <a:prstGeom prst="downArrow">
            <a:avLst>
              <a:gd name="adj1" fmla="val 50000"/>
              <a:gd name="adj2" fmla="val 107685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D:\DD\Desktop\Бюджет для граждан отчет 2016\Для бюджета для граждан\презентация\деньги\images (4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99227"/>
            <a:ext cx="3816424" cy="234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50484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&quot;понятие субсидии субвенции дотации&quot;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2"/>
          <a:stretch/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458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-9294" y="0"/>
            <a:ext cx="9144000" cy="739775"/>
          </a:xfr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/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БЕЗВОЗМЕЗДНЫЕ ПОСТУПЛЕНИЯ </a:t>
            </a:r>
            <a:b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ИЗ ОБЛАСТНОГО БЮДЖЕТА В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2020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  ГОДУ  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906 665 тыс. рублей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endParaRPr lang="ru-RU" altLang="ru-RU" sz="2000" b="1" dirty="0" smtClean="0">
              <a:solidFill>
                <a:srgbClr val="002060"/>
              </a:solidFill>
              <a:latin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97263582"/>
              </p:ext>
            </p:extLst>
          </p:nvPr>
        </p:nvGraphicFramePr>
        <p:xfrm>
          <a:off x="3779912" y="3087588"/>
          <a:ext cx="5472608" cy="3790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75891840"/>
              </p:ext>
            </p:extLst>
          </p:nvPr>
        </p:nvGraphicFramePr>
        <p:xfrm>
          <a:off x="2110" y="3321864"/>
          <a:ext cx="3583430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Выгнутая вниз стрелка 8"/>
          <p:cNvSpPr/>
          <p:nvPr/>
        </p:nvSpPr>
        <p:spPr>
          <a:xfrm rot="14901367">
            <a:off x="6722787" y="1385833"/>
            <a:ext cx="2556966" cy="1111237"/>
          </a:xfrm>
          <a:prstGeom prst="curvedUpArrow">
            <a:avLst>
              <a:gd name="adj1" fmla="val 38069"/>
              <a:gd name="adj2" fmla="val 66703"/>
              <a:gd name="adj3" fmla="val 3753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Выгнутая вниз стрелка 19"/>
          <p:cNvSpPr/>
          <p:nvPr/>
        </p:nvSpPr>
        <p:spPr>
          <a:xfrm rot="17860977" flipV="1">
            <a:off x="159545" y="1097876"/>
            <a:ext cx="2398135" cy="1240090"/>
          </a:xfrm>
          <a:prstGeom prst="curvedUpArrow">
            <a:avLst>
              <a:gd name="adj1" fmla="val 26293"/>
              <a:gd name="adj2" fmla="val 54924"/>
              <a:gd name="adj3" fmla="val 6194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" name="Picture 2" descr="Картинки по запросу трансферты деньги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081" y="1034889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7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ogadm.ru/upload/images/foto/glava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" y="803182"/>
            <a:ext cx="4051483" cy="465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-27815"/>
            <a:ext cx="9143999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Александрович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Малолетко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8141" y="803182"/>
            <a:ext cx="5685859" cy="60016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характеристика района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Географическое положение: 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Кожевниковский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расположен на юге Томской области, большая его часть располагается на левобережье р. Обь. Протяженность границы района составляет 438,3 км.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от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Томска: 109 км.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Климатические условия: 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Умеренный климатический пояс. Континентальный климат.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Территория: 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площадь: 3,9 тыс. км</a:t>
            </a:r>
            <a:r>
              <a:rPr lang="ru-RU" sz="20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(1,2% территории Томской области).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Население: 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20 287 чел. (1,9% удельный вес от численности населения Томской области). Плотность: 5,2 чел./км</a:t>
            </a:r>
            <a:r>
              <a:rPr lang="ru-RU" sz="20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Административно-территориальное деление: 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разделена на 8 сельских поселений, объединяющих 38 населенных пунктов.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центр: 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Кожевниково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7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МО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на 2020 год (тыс.руб.)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20" y="769419"/>
            <a:ext cx="9144000" cy="616567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4428590"/>
            <a:ext cx="8784976" cy="111322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МО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бюджет принят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дефицитом  4,85 %, или  3 074 тыс. рублей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3801054"/>
            <a:ext cx="172819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1 048 946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6438" y="3353172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4848" y="3390591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64" name="Picture 20" descr="D:\DD\Desktop\Для бюджета для граждан\презентация\культура\125929280_1moneybags60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62" y="1080453"/>
            <a:ext cx="1428750" cy="228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pic>
        <p:nvPicPr>
          <p:cNvPr id="6165" name="Picture 21" descr="D:\DD\Desktop\Для бюджета для граждан\презентация\культура\125929280_1moneybags601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04591"/>
            <a:ext cx="1428750" cy="2286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21" name="TextBox 20"/>
          <p:cNvSpPr txBox="1"/>
          <p:nvPr/>
        </p:nvSpPr>
        <p:spPr>
          <a:xfrm>
            <a:off x="7109351" y="3814837"/>
            <a:ext cx="178312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1 052 021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9006" y="5541816"/>
            <a:ext cx="8784976" cy="111322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долг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отсутствует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(нет долговой нагрузки на бюджет)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Картинки по запросу картинка бюдже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04591"/>
            <a:ext cx="3913187" cy="271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54522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39775"/>
          </a:xfr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ОБЩИЕ ХАРАКТЕРИСТИКИ БЮДЖЕТА </a:t>
            </a:r>
            <a:b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 МО «КОЖЕВНИКОВСКИЙ РАЙОН»  НА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2020 год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4607" name="Text Box 66"/>
          <p:cNvSpPr txBox="1">
            <a:spLocks noChangeArrowheads="1"/>
          </p:cNvSpPr>
          <p:nvPr/>
        </p:nvSpPr>
        <p:spPr bwMode="auto">
          <a:xfrm>
            <a:off x="1619250" y="249237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 sz="1800">
              <a:latin typeface="Arial" pitchFamily="34" charset="0"/>
            </a:endParaRPr>
          </a:p>
        </p:txBody>
      </p:sp>
      <p:sp>
        <p:nvSpPr>
          <p:cNvPr id="24609" name="Rectangle 138"/>
          <p:cNvSpPr>
            <a:spLocks noChangeArrowheads="1"/>
          </p:cNvSpPr>
          <p:nvPr/>
        </p:nvSpPr>
        <p:spPr bwMode="auto">
          <a:xfrm>
            <a:off x="0" y="4714884"/>
            <a:ext cx="4572571" cy="17289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Объем доходов бюджета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МО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«КОЖЕВНИКОВСКИЙ РАЙОН» </a:t>
            </a:r>
            <a:endParaRPr lang="ru-RU" altLang="ru-RU" sz="2000" b="1" dirty="0">
              <a:solidFill>
                <a:srgbClr val="002060"/>
              </a:solidFill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</a:rPr>
              <a:t>на 1 жителя в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2020 году 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002060"/>
                </a:solidFill>
              </a:rPr>
              <a:t>51,7 тыс</a:t>
            </a:r>
            <a:r>
              <a:rPr lang="ru-RU" altLang="ru-RU" sz="2000" b="1" dirty="0">
                <a:solidFill>
                  <a:srgbClr val="002060"/>
                </a:solidFill>
              </a:rPr>
              <a:t>. рублей</a:t>
            </a:r>
            <a:r>
              <a:rPr lang="ru-RU" altLang="ru-RU" sz="24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4610" name="Rectangle 140"/>
          <p:cNvSpPr>
            <a:spLocks noChangeArrowheads="1"/>
          </p:cNvSpPr>
          <p:nvPr/>
        </p:nvSpPr>
        <p:spPr bwMode="auto">
          <a:xfrm>
            <a:off x="4716462" y="4749940"/>
            <a:ext cx="4427538" cy="17033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C00000"/>
                </a:solidFill>
              </a:rPr>
              <a:t>Объем  расходов бюджета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</a:rPr>
              <a:t>МО </a:t>
            </a:r>
            <a:r>
              <a:rPr lang="ru-RU" altLang="ru-RU" sz="2000" b="1" dirty="0">
                <a:solidFill>
                  <a:srgbClr val="C00000"/>
                </a:solidFill>
              </a:rPr>
              <a:t>«КОЖЕВНИКОВСКИЙ РАЙОН» </a:t>
            </a:r>
            <a:endParaRPr lang="ru-RU" altLang="ru-RU" sz="2000" b="1" dirty="0" smtClean="0">
              <a:solidFill>
                <a:srgbClr val="C00000"/>
              </a:solidFill>
            </a:endParaRPr>
          </a:p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</a:rPr>
              <a:t>на 1 жителя в 2020 году</a:t>
            </a:r>
          </a:p>
          <a:p>
            <a:pPr algn="ctr" eaLnBrk="1" hangingPunct="1"/>
            <a:r>
              <a:rPr lang="ru-RU" altLang="ru-RU" sz="2000" b="1" dirty="0" smtClean="0">
                <a:solidFill>
                  <a:srgbClr val="C00000"/>
                </a:solidFill>
              </a:rPr>
              <a:t>51,9 тыс. рублей</a:t>
            </a:r>
            <a:endParaRPr lang="ru-RU" alt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263699"/>
              </p:ext>
            </p:extLst>
          </p:nvPr>
        </p:nvGraphicFramePr>
        <p:xfrm>
          <a:off x="3995936" y="764704"/>
          <a:ext cx="5148064" cy="3950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87552755"/>
              </p:ext>
            </p:extLst>
          </p:nvPr>
        </p:nvGraphicFramePr>
        <p:xfrm>
          <a:off x="657615" y="764502"/>
          <a:ext cx="8117694" cy="3985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997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496212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Картинки по запросу картинка бюдж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510"/>
            <a:ext cx="269557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доходы на 2020 год, тыс. руб.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526553"/>
              </p:ext>
            </p:extLst>
          </p:nvPr>
        </p:nvGraphicFramePr>
        <p:xfrm>
          <a:off x="0" y="2096413"/>
          <a:ext cx="9144000" cy="4761586"/>
        </p:xfrm>
        <a:graphic>
          <a:graphicData uri="http://schemas.openxmlformats.org/drawingml/2006/table">
            <a:tbl>
              <a:tblPr/>
              <a:tblGrid>
                <a:gridCol w="1619672"/>
                <a:gridCol w="1428328"/>
                <a:gridCol w="1524000"/>
                <a:gridCol w="1524000"/>
                <a:gridCol w="1524000"/>
                <a:gridCol w="1524000"/>
              </a:tblGrid>
              <a:tr h="109548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доходов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2018 год исполнено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оценка исполнения 2019 г.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2020 год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Динамика</a:t>
                      </a:r>
                    </a:p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к 2019 году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2020 г. к 2019 г., %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</a:tr>
              <a:tr h="3709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Доходы, всего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784 542,8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1 049 247,9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1 048 946,5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-301,4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99,97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</a:tr>
              <a:tr h="10954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и неналоговые доходы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128 831,7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139 653,4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142 281,9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2 628,4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101,9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7332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102 231,5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117 629,1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120 300,8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2 671,7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102,3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332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26 600,2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22 024,4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21 981,1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-43,3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99,8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</a:tr>
              <a:tr h="7332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655 711,1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909 594,5</a:t>
                      </a: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906 664,6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-2 929,9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584" marR="6584" marT="6584" marB="0" anchor="ctr">
                    <a:lnL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A44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85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налоговые доходы карт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863" y="458433"/>
            <a:ext cx="2081381" cy="138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доходы бюджета  на 2020 год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48680"/>
            <a:ext cx="8786874" cy="609503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743591"/>
            <a:ext cx="3143272" cy="42862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306758"/>
            <a:ext cx="3143272" cy="85725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на уплату  акцизов на автомобильный и прямогонный бензин, дизельное топливо и моторные масла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7524" y="4047455"/>
            <a:ext cx="3215280" cy="4286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Единый налог на вмененный доход для отдельных видов деятельности</a:t>
            </a:r>
            <a:endParaRPr lang="ru-RU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738" y="4550514"/>
            <a:ext cx="3188062" cy="5000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Единый сельскохозяйственный налог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8366" y="3284984"/>
            <a:ext cx="3148434" cy="64294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Налог, взимаемый в связи с применением упрощенной системы налогообложения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8624" y="5157192"/>
            <a:ext cx="3224066" cy="642942"/>
          </a:xfrm>
          <a:prstGeom prst="rect">
            <a:avLst/>
          </a:prstGeom>
          <a:solidFill>
            <a:srgbClr val="7030A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 взимаемый в связи с применением патентной системы налогообложения</a:t>
            </a:r>
            <a:endParaRPr lang="ru-RU" sz="14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Выноска со стрелкой вниз 22"/>
          <p:cNvSpPr/>
          <p:nvPr/>
        </p:nvSpPr>
        <p:spPr>
          <a:xfrm>
            <a:off x="457494" y="620687"/>
            <a:ext cx="6408712" cy="1080303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налоговые доходы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120 301 (в тыс. руб.)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3706131" y="1700991"/>
            <a:ext cx="1238707" cy="531189"/>
          </a:xfrm>
          <a:prstGeom prst="leftArrow">
            <a:avLst>
              <a:gd name="adj1" fmla="val 50000"/>
              <a:gd name="adj2" fmla="val 2540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108 157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Стрелка влево 25"/>
          <p:cNvSpPr/>
          <p:nvPr/>
        </p:nvSpPr>
        <p:spPr>
          <a:xfrm>
            <a:off x="3764275" y="2496488"/>
            <a:ext cx="1152128" cy="667526"/>
          </a:xfrm>
          <a:prstGeom prst="leftArrow">
            <a:avLst>
              <a:gd name="adj1" fmla="val 50000"/>
              <a:gd name="adj2" fmla="val 21536"/>
            </a:avLst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1 709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Стрелка влево 26"/>
          <p:cNvSpPr/>
          <p:nvPr/>
        </p:nvSpPr>
        <p:spPr>
          <a:xfrm>
            <a:off x="3758448" y="3357911"/>
            <a:ext cx="1152128" cy="570015"/>
          </a:xfrm>
          <a:prstGeom prst="leftArrow">
            <a:avLst>
              <a:gd name="adj1" fmla="val 50000"/>
              <a:gd name="adj2" fmla="val 25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4 932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8" name="Стрелка влево 27"/>
          <p:cNvSpPr/>
          <p:nvPr/>
        </p:nvSpPr>
        <p:spPr>
          <a:xfrm>
            <a:off x="3775543" y="4047455"/>
            <a:ext cx="1152128" cy="545978"/>
          </a:xfrm>
          <a:prstGeom prst="leftArrow">
            <a:avLst>
              <a:gd name="adj1" fmla="val 50000"/>
              <a:gd name="adj2" fmla="val 30424"/>
            </a:avLst>
          </a:prstGeom>
          <a:solidFill>
            <a:schemeClr val="accent4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3 422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9" name="Стрелка влево 28"/>
          <p:cNvSpPr/>
          <p:nvPr/>
        </p:nvSpPr>
        <p:spPr>
          <a:xfrm>
            <a:off x="3799293" y="4593433"/>
            <a:ext cx="1152128" cy="606678"/>
          </a:xfrm>
          <a:prstGeom prst="leftArrow">
            <a:avLst>
              <a:gd name="adj1" fmla="val 50000"/>
              <a:gd name="adj2" fmla="val 24553"/>
            </a:avLst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112,5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Стрелка влево 29"/>
          <p:cNvSpPr/>
          <p:nvPr/>
        </p:nvSpPr>
        <p:spPr>
          <a:xfrm>
            <a:off x="3828954" y="5220359"/>
            <a:ext cx="1152128" cy="597220"/>
          </a:xfrm>
          <a:prstGeom prst="leftArrow">
            <a:avLst>
              <a:gd name="adj1" fmla="val 50000"/>
              <a:gd name="adj2" fmla="val 28127"/>
            </a:avLst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135 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3366" y="6021288"/>
            <a:ext cx="3224066" cy="642942"/>
          </a:xfrm>
          <a:prstGeom prst="rect">
            <a:avLst/>
          </a:prstGeom>
          <a:solidFill>
            <a:schemeClr val="accent2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лево 18"/>
          <p:cNvSpPr/>
          <p:nvPr/>
        </p:nvSpPr>
        <p:spPr>
          <a:xfrm>
            <a:off x="3799293" y="6021288"/>
            <a:ext cx="1152128" cy="597220"/>
          </a:xfrm>
          <a:prstGeom prst="leftArrow">
            <a:avLst>
              <a:gd name="adj1" fmla="val 50000"/>
              <a:gd name="adj2" fmla="val 28127"/>
            </a:avLst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1 833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Кольцо 4"/>
          <p:cNvSpPr/>
          <p:nvPr/>
        </p:nvSpPr>
        <p:spPr>
          <a:xfrm>
            <a:off x="5076056" y="1700990"/>
            <a:ext cx="1273178" cy="605768"/>
          </a:xfrm>
          <a:prstGeom prst="don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76 %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Кольцо 21"/>
          <p:cNvSpPr/>
          <p:nvPr/>
        </p:nvSpPr>
        <p:spPr>
          <a:xfrm>
            <a:off x="5088545" y="2558246"/>
            <a:ext cx="1273178" cy="605768"/>
          </a:xfrm>
          <a:prstGeom prst="don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1,2 %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Кольцо 23"/>
          <p:cNvSpPr/>
          <p:nvPr/>
        </p:nvSpPr>
        <p:spPr>
          <a:xfrm>
            <a:off x="5111005" y="3340034"/>
            <a:ext cx="1273178" cy="605768"/>
          </a:xfrm>
          <a:prstGeom prst="don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3,4 %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Кольцо 24"/>
          <p:cNvSpPr/>
          <p:nvPr/>
        </p:nvSpPr>
        <p:spPr>
          <a:xfrm>
            <a:off x="5133465" y="3987665"/>
            <a:ext cx="1273178" cy="605768"/>
          </a:xfrm>
          <a:prstGeom prst="don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2,4 %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Кольцо 31"/>
          <p:cNvSpPr/>
          <p:nvPr/>
        </p:nvSpPr>
        <p:spPr>
          <a:xfrm>
            <a:off x="5179672" y="4614591"/>
            <a:ext cx="1273178" cy="605768"/>
          </a:xfrm>
          <a:prstGeom prst="don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0,08 %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3" name="Кольцо 32"/>
          <p:cNvSpPr/>
          <p:nvPr/>
        </p:nvSpPr>
        <p:spPr>
          <a:xfrm>
            <a:off x="5179672" y="5299447"/>
            <a:ext cx="1273178" cy="605768"/>
          </a:xfrm>
          <a:prstGeom prst="don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0,09%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Кольцо 33"/>
          <p:cNvSpPr/>
          <p:nvPr/>
        </p:nvSpPr>
        <p:spPr>
          <a:xfrm>
            <a:off x="5227787" y="6058462"/>
            <a:ext cx="1273178" cy="605768"/>
          </a:xfrm>
          <a:prstGeom prst="don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1,3 %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76256" y="1700990"/>
            <a:ext cx="1872208" cy="60034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(55,65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907476" y="5420947"/>
            <a:ext cx="1872208" cy="60034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chemeClr val="bg1"/>
                </a:solidFill>
                <a:latin typeface="Times New Roman" pitchFamily="18" charset="0"/>
              </a:rPr>
              <a:t>(100  </a:t>
            </a:r>
            <a:r>
              <a:rPr lang="ru-RU" altLang="ru-RU" sz="1200" b="1" i="1" u="sng" dirty="0">
                <a:solidFill>
                  <a:schemeClr val="bg1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chemeClr val="bg1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907476" y="6087706"/>
            <a:ext cx="2057012" cy="600341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894623" y="4014250"/>
            <a:ext cx="1872208" cy="600341"/>
          </a:xfrm>
          <a:prstGeom prst="roundRect">
            <a:avLst/>
          </a:prstGeom>
          <a:solidFill>
            <a:schemeClr val="accent4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FFFF0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FFFF0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FFFF0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894623" y="3327585"/>
            <a:ext cx="1872208" cy="60034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(30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509210" y="2435215"/>
            <a:ext cx="2643034" cy="60034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chemeClr val="bg1"/>
                </a:solidFill>
                <a:latin typeface="Times New Roman" pitchFamily="18" charset="0"/>
              </a:rPr>
              <a:t>(норматив  зачисления, исходя из протяженности дорог ,находящихся в собственности</a:t>
            </a:r>
            <a:endParaRPr lang="ru-RU" altLang="ru-RU" sz="1200" b="1" i="1" u="sng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880792" y="4738870"/>
            <a:ext cx="1872208" cy="60034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FF0000"/>
                </a:solidFill>
                <a:latin typeface="Times New Roman" pitchFamily="18" charset="0"/>
              </a:rPr>
              <a:t>(50 </a:t>
            </a:r>
            <a:r>
              <a:rPr lang="ru-RU" altLang="ru-RU" sz="1200" b="1" i="1" u="sng" dirty="0">
                <a:solidFill>
                  <a:srgbClr val="FF000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FF0000"/>
                </a:solidFill>
                <a:latin typeface="Times New Roman" pitchFamily="18" charset="0"/>
              </a:rPr>
              <a:t>в районный бюджет) </a:t>
            </a:r>
          </a:p>
        </p:txBody>
      </p:sp>
    </p:spTree>
    <p:extLst>
      <p:ext uri="{BB962C8B-B14F-4D97-AF65-F5344CB8AC3E}">
        <p14:creationId xmlns:p14="http://schemas.microsoft.com/office/powerpoint/2010/main" val="398278371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неналоговые доход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671"/>
            <a:ext cx="3395056" cy="171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13997"/>
            <a:ext cx="9144000" cy="571480"/>
          </a:xfr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Неналоговые доходы бюджета  на 2020 год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01089" y="1321831"/>
            <a:ext cx="3000396" cy="5357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арендной платы за земельные участки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3584" y="1860907"/>
            <a:ext cx="3000396" cy="6429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сдачи в аренду имущества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2573799"/>
            <a:ext cx="3000396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3806104"/>
            <a:ext cx="3000396" cy="60722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4527571"/>
            <a:ext cx="3000396" cy="57150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Прочие  доходы от оказания платных услуг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03256" y="5235407"/>
            <a:ext cx="3000396" cy="79787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от реализации имущества, находящегося в собственности муниципальных районов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3656012" y="609799"/>
            <a:ext cx="5273706" cy="730969"/>
          </a:xfrm>
          <a:prstGeom prst="downArrowCallou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 неналоговые доходы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21 981( в тыс. руб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4956136" y="1407492"/>
            <a:ext cx="857256" cy="42862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4 364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4956136" y="2013260"/>
            <a:ext cx="857256" cy="428628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375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5058295" y="2573799"/>
            <a:ext cx="857256" cy="428628"/>
          </a:xfrm>
          <a:prstGeom prst="homePlat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1 237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025862" y="3962480"/>
            <a:ext cx="857256" cy="428628"/>
          </a:xfrm>
          <a:prstGeom prst="homePlat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273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5066328" y="4575940"/>
            <a:ext cx="857256" cy="428628"/>
          </a:xfrm>
          <a:prstGeom prst="homePlat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14 634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5066328" y="5349122"/>
            <a:ext cx="857256" cy="428628"/>
          </a:xfrm>
          <a:prstGeom prst="homePlat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420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1" y="1118965"/>
            <a:ext cx="1351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03256" y="6166827"/>
            <a:ext cx="3000396" cy="520483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 т компенсации затрат государству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ятиугольник 29"/>
          <p:cNvSpPr/>
          <p:nvPr/>
        </p:nvSpPr>
        <p:spPr>
          <a:xfrm>
            <a:off x="5091502" y="6201102"/>
            <a:ext cx="857256" cy="428628"/>
          </a:xfrm>
          <a:prstGeom prst="homePlat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454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Кольцо 18"/>
          <p:cNvSpPr/>
          <p:nvPr/>
        </p:nvSpPr>
        <p:spPr>
          <a:xfrm>
            <a:off x="3646576" y="1305903"/>
            <a:ext cx="1273178" cy="605768"/>
          </a:xfrm>
          <a:prstGeom prst="don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3,05 %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Кольцо 21"/>
          <p:cNvSpPr/>
          <p:nvPr/>
        </p:nvSpPr>
        <p:spPr>
          <a:xfrm>
            <a:off x="3652624" y="1924690"/>
            <a:ext cx="1273178" cy="605768"/>
          </a:xfrm>
          <a:prstGeom prst="don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0,26%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Кольцо 23"/>
          <p:cNvSpPr/>
          <p:nvPr/>
        </p:nvSpPr>
        <p:spPr>
          <a:xfrm>
            <a:off x="3656012" y="2549752"/>
            <a:ext cx="1273178" cy="605768"/>
          </a:xfrm>
          <a:prstGeom prst="don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0,86 %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Кольцо 24"/>
          <p:cNvSpPr/>
          <p:nvPr/>
        </p:nvSpPr>
        <p:spPr>
          <a:xfrm>
            <a:off x="3656012" y="3876624"/>
            <a:ext cx="1273178" cy="605768"/>
          </a:xfrm>
          <a:prstGeom prst="don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0,19%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Кольцо 25"/>
          <p:cNvSpPr/>
          <p:nvPr/>
        </p:nvSpPr>
        <p:spPr>
          <a:xfrm>
            <a:off x="3682958" y="4568434"/>
            <a:ext cx="1273178" cy="605768"/>
          </a:xfrm>
          <a:prstGeom prst="don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10,2 %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Кольцо 26"/>
          <p:cNvSpPr/>
          <p:nvPr/>
        </p:nvSpPr>
        <p:spPr>
          <a:xfrm>
            <a:off x="3682958" y="5260552"/>
            <a:ext cx="1273178" cy="605768"/>
          </a:xfrm>
          <a:prstGeom prst="donu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0,3 %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Кольцо 27"/>
          <p:cNvSpPr/>
          <p:nvPr/>
        </p:nvSpPr>
        <p:spPr>
          <a:xfrm>
            <a:off x="3702394" y="6081542"/>
            <a:ext cx="1273178" cy="605768"/>
          </a:xfrm>
          <a:prstGeom prst="donu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0,3%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923584" y="3202736"/>
            <a:ext cx="3000396" cy="4932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прибыли МУП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ятиугольник 30"/>
          <p:cNvSpPr/>
          <p:nvPr/>
        </p:nvSpPr>
        <p:spPr>
          <a:xfrm>
            <a:off x="5025862" y="3265819"/>
            <a:ext cx="857256" cy="428628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145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Кольцо 31"/>
          <p:cNvSpPr/>
          <p:nvPr/>
        </p:nvSpPr>
        <p:spPr>
          <a:xfrm>
            <a:off x="3682958" y="3202736"/>
            <a:ext cx="1273178" cy="605768"/>
          </a:xfrm>
          <a:prstGeom prst="don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0,1 %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500166" y="1285860"/>
            <a:ext cx="1872208" cy="6003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571604" y="1928802"/>
            <a:ext cx="1872208" cy="6003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509992" y="3876624"/>
            <a:ext cx="1872208" cy="6003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(60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547664" y="4568434"/>
            <a:ext cx="1872208" cy="60034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547664" y="5330597"/>
            <a:ext cx="1872208" cy="6003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598125" y="6166827"/>
            <a:ext cx="1872208" cy="600341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509992" y="3179962"/>
            <a:ext cx="1872208" cy="60034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(10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500166" y="2428868"/>
            <a:ext cx="1872208" cy="60034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1200" b="1" i="1" u="sng" dirty="0" smtClean="0">
                <a:solidFill>
                  <a:srgbClr val="002060"/>
                </a:solidFill>
                <a:latin typeface="Times New Roman" pitchFamily="18" charset="0"/>
              </a:rPr>
              <a:t>(50-100 </a:t>
            </a: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% зачисляется </a:t>
            </a:r>
          </a:p>
          <a:p>
            <a:pPr algn="ctr">
              <a:spcBef>
                <a:spcPct val="0"/>
              </a:spcBef>
            </a:pPr>
            <a:r>
              <a:rPr lang="ru-RU" altLang="ru-RU" sz="1200" b="1" i="1" u="sng" dirty="0">
                <a:solidFill>
                  <a:srgbClr val="002060"/>
                </a:solidFill>
                <a:latin typeface="Times New Roman" pitchFamily="18" charset="0"/>
              </a:rPr>
              <a:t>в районный бюджет) </a:t>
            </a:r>
          </a:p>
        </p:txBody>
      </p:sp>
    </p:spTree>
    <p:extLst>
      <p:ext uri="{BB962C8B-B14F-4D97-AF65-F5344CB8AC3E}">
        <p14:creationId xmlns:p14="http://schemas.microsoft.com/office/powerpoint/2010/main" val="1854142913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Картинки по запросу &quot;аренда коньки&quot;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-273" r="-669" b="7749"/>
          <a:stretch/>
        </p:blipFill>
        <p:spPr bwMode="auto">
          <a:xfrm>
            <a:off x="5841146" y="4473315"/>
            <a:ext cx="3018778" cy="226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доходы от платных услуг на 2020 год     14 634 тыс. руб.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9271" y="1112190"/>
            <a:ext cx="3933480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учреждения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13 016,1  тыс. руб.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660" y="3012122"/>
            <a:ext cx="8420264" cy="1631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культуры     1 617,9         тыс. руб.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Клубная система           1 367,9        тыс. руб.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 «Колос»                  68,0            тыс. руб.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Картинки по запросу &quot;кинопоказ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72615"/>
            <a:ext cx="2483768" cy="186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&quot;выращивание рассады на продажу&quot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1" y="908720"/>
            <a:ext cx="2381249" cy="178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Картинки по запросу &quot;учебный автомобиль&quot;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50" y="886542"/>
            <a:ext cx="2359321" cy="177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491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6291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Отраслевая структура распределения  расходов бюджета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на 2020 год (1 052 021 тыс. руб.)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454154" y="1059555"/>
            <a:ext cx="6498902" cy="5707727"/>
            <a:chOff x="1576810" y="817514"/>
            <a:chExt cx="6498902" cy="5707727"/>
          </a:xfrm>
        </p:grpSpPr>
        <p:sp>
          <p:nvSpPr>
            <p:cNvPr id="4" name="Полилиния 3"/>
            <p:cNvSpPr/>
            <p:nvPr/>
          </p:nvSpPr>
          <p:spPr>
            <a:xfrm>
              <a:off x="1835696" y="870325"/>
              <a:ext cx="6096000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i="0" u="none" strike="noStrike" kern="1200" dirty="0" smtClean="0">
                  <a:solidFill>
                    <a:srgbClr val="002060"/>
                  </a:solidFill>
                  <a:effectLst/>
                  <a:latin typeface="Times New Roman"/>
                </a:rPr>
                <a:t>Общегосударственные вопросы</a:t>
              </a:r>
              <a:endParaRPr lang="ru-RU" sz="1500" kern="1200" dirty="0"/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576810" y="817514"/>
              <a:ext cx="1219200" cy="4224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80 980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835696" y="1387749"/>
              <a:ext cx="6096000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i="0" u="none" strike="noStrike" kern="1200" dirty="0" smtClean="0">
                  <a:solidFill>
                    <a:srgbClr val="002060"/>
                  </a:solidFill>
                  <a:effectLst/>
                  <a:latin typeface="Times New Roman"/>
                </a:rPr>
                <a:t>Национальная оборона</a:t>
              </a:r>
              <a:endParaRPr lang="ru-RU" sz="1500" kern="1200" dirty="0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1576810" y="1398430"/>
              <a:ext cx="1219200" cy="4224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1 325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1835696" y="1919827"/>
              <a:ext cx="6096000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i="0" u="none" strike="noStrike" kern="1200" dirty="0" smtClean="0">
                  <a:solidFill>
                    <a:srgbClr val="002060"/>
                  </a:solidFill>
                  <a:effectLst/>
                  <a:latin typeface="Times New Roman"/>
                </a:rPr>
                <a:t>Национальная экономика</a:t>
              </a:r>
              <a:endParaRPr lang="ru-RU" sz="1500" kern="1200" dirty="0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576810" y="1979346"/>
              <a:ext cx="1219200" cy="422484"/>
            </a:xfrm>
            <a:prstGeom prst="roundRect">
              <a:avLst>
                <a:gd name="adj" fmla="val 1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114 162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848813" y="2492643"/>
              <a:ext cx="6096000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i="0" u="none" strike="noStrike" kern="1200" dirty="0" smtClean="0">
                  <a:solidFill>
                    <a:srgbClr val="002060"/>
                  </a:solidFill>
                  <a:effectLst/>
                  <a:latin typeface="Times New Roman"/>
                </a:rPr>
                <a:t>Жилищно-коммунальное хозяйство</a:t>
              </a:r>
              <a:endParaRPr lang="ru-RU" sz="1500" kern="1200" dirty="0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578029" y="2544952"/>
              <a:ext cx="1219200" cy="4224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112 393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979712" y="3088367"/>
              <a:ext cx="6096000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i="0" u="none" strike="noStrike" kern="1200" dirty="0" smtClean="0">
                  <a:solidFill>
                    <a:srgbClr val="002060"/>
                  </a:solidFill>
                  <a:effectLst/>
                  <a:latin typeface="Times New Roman"/>
                </a:rPr>
                <a:t>Образование</a:t>
              </a:r>
              <a:endParaRPr lang="ru-RU" sz="1500" kern="1200" dirty="0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576810" y="3141178"/>
              <a:ext cx="1219200" cy="4224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611 685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979712" y="3669283"/>
              <a:ext cx="6096000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i="0" u="none" strike="noStrike" kern="1200" dirty="0" smtClean="0">
                  <a:solidFill>
                    <a:srgbClr val="002060"/>
                  </a:solidFill>
                  <a:effectLst/>
                  <a:latin typeface="Times New Roman"/>
                </a:rPr>
                <a:t>Культура, кинематография </a:t>
              </a:r>
              <a:endParaRPr lang="ru-RU" sz="1500" kern="1200" dirty="0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1576810" y="3722095"/>
              <a:ext cx="1219200" cy="4224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39 991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1979712" y="4215842"/>
              <a:ext cx="6096000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i="0" u="none" strike="noStrike" kern="1200" dirty="0" smtClean="0">
                  <a:solidFill>
                    <a:srgbClr val="002060"/>
                  </a:solidFill>
                  <a:effectLst/>
                  <a:latin typeface="Times New Roman"/>
                </a:rPr>
                <a:t>Здравоохранение</a:t>
              </a:r>
              <a:endParaRPr lang="ru-RU" sz="1500" kern="1200" dirty="0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1576810" y="4303011"/>
              <a:ext cx="1219200" cy="4224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100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1979712" y="4794939"/>
              <a:ext cx="6096000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i="0" u="none" strike="noStrike" kern="1200" dirty="0" smtClean="0">
                  <a:solidFill>
                    <a:srgbClr val="002060"/>
                  </a:solidFill>
                  <a:effectLst/>
                  <a:latin typeface="Times New Roman"/>
                </a:rPr>
                <a:t>Социальная политика</a:t>
              </a:r>
              <a:endParaRPr lang="ru-RU" sz="1500" kern="1200" dirty="0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1576810" y="4883927"/>
              <a:ext cx="1219200" cy="4224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46 452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1969503" y="5412032"/>
              <a:ext cx="6096000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solidFill>
              <a:srgbClr val="CCFF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i="0" u="none" strike="noStrike" kern="1200" dirty="0" smtClean="0">
                  <a:solidFill>
                    <a:srgbClr val="002060"/>
                  </a:solidFill>
                  <a:effectLst/>
                  <a:latin typeface="Times New Roman"/>
                </a:rPr>
                <a:t>Физическая культура и спорт</a:t>
              </a:r>
              <a:endParaRPr lang="ru-RU" sz="1500" kern="1200" dirty="0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1576810" y="5464843"/>
              <a:ext cx="1219200" cy="422484"/>
            </a:xfrm>
            <a:prstGeom prst="roundRect">
              <a:avLst>
                <a:gd name="adj" fmla="val 10000"/>
              </a:avLst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8 263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1969503" y="5997136"/>
              <a:ext cx="6096000" cy="528105"/>
            </a:xfrm>
            <a:custGeom>
              <a:avLst/>
              <a:gdLst>
                <a:gd name="connsiteX0" fmla="*/ 0 w 6096000"/>
                <a:gd name="connsiteY0" fmla="*/ 52811 h 528105"/>
                <a:gd name="connsiteX1" fmla="*/ 52811 w 6096000"/>
                <a:gd name="connsiteY1" fmla="*/ 0 h 528105"/>
                <a:gd name="connsiteX2" fmla="*/ 6043190 w 6096000"/>
                <a:gd name="connsiteY2" fmla="*/ 0 h 528105"/>
                <a:gd name="connsiteX3" fmla="*/ 6096001 w 6096000"/>
                <a:gd name="connsiteY3" fmla="*/ 52811 h 528105"/>
                <a:gd name="connsiteX4" fmla="*/ 6096000 w 6096000"/>
                <a:gd name="connsiteY4" fmla="*/ 475295 h 528105"/>
                <a:gd name="connsiteX5" fmla="*/ 6043189 w 6096000"/>
                <a:gd name="connsiteY5" fmla="*/ 528106 h 528105"/>
                <a:gd name="connsiteX6" fmla="*/ 52811 w 6096000"/>
                <a:gd name="connsiteY6" fmla="*/ 528105 h 528105"/>
                <a:gd name="connsiteX7" fmla="*/ 0 w 6096000"/>
                <a:gd name="connsiteY7" fmla="*/ 475294 h 528105"/>
                <a:gd name="connsiteX8" fmla="*/ 0 w 6096000"/>
                <a:gd name="connsiteY8" fmla="*/ 52811 h 528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00" h="528105">
                  <a:moveTo>
                    <a:pt x="0" y="52811"/>
                  </a:moveTo>
                  <a:cubicBezTo>
                    <a:pt x="0" y="23644"/>
                    <a:pt x="23644" y="0"/>
                    <a:pt x="52811" y="0"/>
                  </a:cubicBezTo>
                  <a:lnTo>
                    <a:pt x="6043190" y="0"/>
                  </a:lnTo>
                  <a:cubicBezTo>
                    <a:pt x="6072357" y="0"/>
                    <a:pt x="6096001" y="23644"/>
                    <a:pt x="6096001" y="52811"/>
                  </a:cubicBezTo>
                  <a:cubicBezTo>
                    <a:pt x="6096001" y="193639"/>
                    <a:pt x="6096000" y="334467"/>
                    <a:pt x="6096000" y="475295"/>
                  </a:cubicBezTo>
                  <a:cubicBezTo>
                    <a:pt x="6096000" y="504462"/>
                    <a:pt x="6072356" y="528106"/>
                    <a:pt x="6043189" y="528106"/>
                  </a:cubicBezTo>
                  <a:lnTo>
                    <a:pt x="52811" y="528105"/>
                  </a:lnTo>
                  <a:cubicBezTo>
                    <a:pt x="23644" y="528105"/>
                    <a:pt x="0" y="504461"/>
                    <a:pt x="0" y="475294"/>
                  </a:cubicBezTo>
                  <a:lnTo>
                    <a:pt x="0" y="5281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9160" tIns="57150" rIns="57151" bIns="57150" numCol="1" spcCol="1270" anchor="ctr" anchorCtr="0">
              <a:noAutofit/>
            </a:bodyPr>
            <a:lstStyle/>
            <a:p>
              <a:pPr lvl="0" algn="l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i="0" u="none" strike="noStrike" kern="1200" dirty="0" smtClean="0">
                  <a:solidFill>
                    <a:srgbClr val="002060"/>
                  </a:solidFill>
                  <a:effectLst/>
                  <a:latin typeface="Times New Roman"/>
                </a:rPr>
                <a:t>Межбюджетные трансферты общего характера бюджетам бюджетной системы Российской Федерации</a:t>
              </a:r>
              <a:endParaRPr lang="ru-RU" sz="1500" kern="1200" dirty="0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1576810" y="6045759"/>
              <a:ext cx="1219200" cy="42248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39 991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3074" name="Picture 2" descr="Картинки по запросу картинка скорая помощ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44" y="4528990"/>
            <a:ext cx="689107" cy="47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D\Desktop\Бюджет для граждан отчет 2016\Для бюджета для граждан\калькулятор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73" y="962915"/>
            <a:ext cx="810927" cy="54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DD\Desktop\Бюджет для граждан отчет 2016\Для бюджета для граждан\коллаж21жкх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819" y="2643871"/>
            <a:ext cx="892733" cy="58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DD\Desktop\Бюджет для граждан отчет 2016\Для бюджета для граждан\спасательный круг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73" y="6239177"/>
            <a:ext cx="720821" cy="48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DD\Desktop\Бюджет для граждан отчет 2016\Для бюджета для граждан\балалай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76" y="3858513"/>
            <a:ext cx="698420" cy="56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DD\Desktop\Бюджет для граждан отчет 2016\Для бюджета для граждан\презентация\сельское хозяйство\9d05095b382b79c0bff97b91c13d661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819" y="2045772"/>
            <a:ext cx="904468" cy="60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DD\Desktop\Бюджет для граждан отчет 2016\Для бюджета для граждан\презентация\военкомат\images (9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73" y="1606580"/>
            <a:ext cx="872557" cy="49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DD\Desktop\Бюджет для граждан отчет 2016\Для бюджета для граждан\презентация\школа\images (11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367" y="3304093"/>
            <a:ext cx="561498" cy="5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D:\DD\Desktop\Бюджет для граждан отчет 2016\Для бюджета для граждан\презентация\молодежная политика\images (7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37" y="5677795"/>
            <a:ext cx="781137" cy="52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D:\DD\Desktop\Бюджет для граждан отчет 2016\Для бюджета для граждан\презентация\сироты\images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98" y="5036980"/>
            <a:ext cx="710067" cy="47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05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533074"/>
              </p:ext>
            </p:extLst>
          </p:nvPr>
        </p:nvGraphicFramePr>
        <p:xfrm>
          <a:off x="53752" y="662322"/>
          <a:ext cx="9036496" cy="6151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на 2020 год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0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216615"/>
              </p:ext>
            </p:extLst>
          </p:nvPr>
        </p:nvGraphicFramePr>
        <p:xfrm>
          <a:off x="107505" y="738663"/>
          <a:ext cx="9036495" cy="5952137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6465134"/>
                <a:gridCol w="1419234"/>
                <a:gridCol w="1152127"/>
              </a:tblGrid>
              <a:tr h="7381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расходных обязательств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Запланировано,</a:t>
                      </a:r>
                    </a:p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тыс. руб.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</a:t>
                      </a:r>
                      <a:r>
                        <a:rPr lang="ru-RU" sz="15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софинанси-рования</a:t>
                      </a:r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/>
                </a:tc>
              </a:tr>
              <a:tr h="7020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отдыха детей в каникулярное время (в рамках государственной программы «Детство под защитой»)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15,82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помощи в ремонте  участников и инвалидов Великой Отечественной войны 1941 - 1945 годов; тружеников тыла военных лет;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/>
                </a:tc>
              </a:tr>
              <a:tr h="720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обеспечение условий для развития физической культуры и массового спорта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80,179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обеспечение участия спортивных сборных команд муниципальных районов и городских округов Томской области в официальных региональных спортивных, физкультурных мероприятиях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4,774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/>
                </a:tc>
              </a:tr>
              <a:tr h="13681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Капитальные вложения в объекты государственной (муниципальной) собственности  (в рамках подпрограммы «Устойчивое развитие сельских территорий Томской области до 2020 года» государственной программы «Развитие сельского хозяйства и регулируемых рынков в Томской области»)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6 434,594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675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создание дополнительных мест для детей в возрасте от 1,5 до 3 лет в образовательных организациях, осуществляющих образовательную деятельность по образовательным программам дошкольного образования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85,807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/>
                </a:tc>
              </a:tr>
            </a:tbl>
          </a:graphicData>
        </a:graphic>
      </p:graphicFrame>
      <p:sp>
        <p:nvSpPr>
          <p:cNvPr id="10" name="Заголовок 4"/>
          <p:cNvSpPr txBox="1">
            <a:spLocks/>
          </p:cNvSpPr>
          <p:nvPr/>
        </p:nvSpPr>
        <p:spPr>
          <a:xfrm>
            <a:off x="0" y="30777"/>
            <a:ext cx="91440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Объем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софинансирования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из районного бюджета к средствам областного бюджета   (18 828,753 тыс. руб.)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354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50577"/>
              </p:ext>
            </p:extLst>
          </p:nvPr>
        </p:nvGraphicFramePr>
        <p:xfrm>
          <a:off x="53752" y="842080"/>
          <a:ext cx="9036495" cy="601592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6171265"/>
                <a:gridCol w="1542816"/>
                <a:gridCol w="1322414"/>
              </a:tblGrid>
              <a:tr h="7381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расходных обязательств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Запланировано,</a:t>
                      </a:r>
                    </a:p>
                    <a:p>
                      <a:pPr algn="ctr" fontAlgn="ctr"/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тыс. руб.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</a:t>
                      </a:r>
                      <a:r>
                        <a:rPr lang="ru-RU" sz="15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софинанси-рования</a:t>
                      </a:r>
                      <a:r>
                        <a:rPr lang="ru-RU" sz="15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ru-RU" sz="15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17" marR="6617" marT="6617" marB="0" anchor="ctr"/>
                </a:tc>
              </a:tr>
              <a:tr h="4631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Капитальный ремонт и (или) ремонт автомобильных дорог общего пользования местного значения в рамках государственной программы  "Развитие транспортной системы в Томской области" 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1 437,000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5,00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345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На предоставление социальных выплат на строительство (приобретение) жилья гражданам, проживающим в сельской местности, в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т.ч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. молодым семьям и молодым специалистам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172,226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5,00</a:t>
                      </a:r>
                    </a:p>
                  </a:txBody>
                  <a:tcPr marL="68580" marR="68580" marT="0" marB="0"/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На обустройство детской игровой площадки в с. Хмелевка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Times New Roman"/>
                        </a:rPr>
                        <a:t>Кожевниковского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района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231,629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34,53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На обустройство детской игровой площадки в с. Новая Ювала Кожевниковского района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210,392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36,65</a:t>
                      </a:r>
                    </a:p>
                  </a:txBody>
                  <a:tcPr marL="68580" marR="68580" marT="0" marB="0"/>
                </a:tc>
              </a:tr>
              <a:tr h="6480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На реконструкцию очистных сооружений с. Кожевниково Кожевниковского района Томской области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3 556,800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5,00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64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На капитальный ремонт здания МКДОУ ЦРР детский сад "Колокольчик", расположенного по адресу: Томская область, Кожевниковский район, с. Кожевниково, ул. Титова д.6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3 648,196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5,00</a:t>
                      </a:r>
                    </a:p>
                  </a:txBody>
                  <a:tcPr marL="68580" marR="68580" marT="0" marB="0"/>
                </a:tc>
              </a:tr>
              <a:tr h="1654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На капитальный ремонт спортивного зала в здании в МАОУ "Кожевниковская средняя общеобразовательная школа № 1", расположенного по адресу: Томская область, Кожевниковский район, с. Кожевниково, ул. Гагарина 9, стр.1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763,454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5,00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Заголовок 4"/>
          <p:cNvSpPr txBox="1">
            <a:spLocks/>
          </p:cNvSpPr>
          <p:nvPr/>
        </p:nvSpPr>
        <p:spPr>
          <a:xfrm>
            <a:off x="0" y="30777"/>
            <a:ext cx="91440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Объем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itchFamily="18" charset="0"/>
              </a:rPr>
              <a:t>софинансирования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из районного бюджета к средствам областного бюджета (18 828,753 тыс. руб.)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98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23219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  познакомит вас с положениями основного финансового документа нашего района </a:t>
            </a:r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«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 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Представленная информация предназначена для широкого круга пользователей и будет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полезна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категориям населения, так как она затрагивает интересы каждого жителя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района.</a:t>
            </a:r>
          </a:p>
          <a:p>
            <a:pPr algn="ctr">
              <a:defRPr/>
            </a:pP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Упрощённая версия районного бюджета в доступной и понятной форме поможет гражданам  ознакомиться с основными параметрами районного бюджета, понять сколько в бюджет поступает средств и на какие цели они направляются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финансов Администрации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algn="r"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Ольга Леонидовна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Вильт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1"/>
            <a:ext cx="91440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района!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7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ведомственные программы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05" y="4310345"/>
            <a:ext cx="23431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ведомственных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48 094,9 тыс. руб.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636912"/>
            <a:ext cx="6909765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(25) Муниципальные программы 42 373,9 тыс. руб. </a:t>
            </a: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4509120"/>
            <a:ext cx="5976327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(7)  Ведомственные программы   5 721 тыс. руб.</a:t>
            </a:r>
          </a:p>
          <a:p>
            <a:pPr marL="457200" indent="-457200">
              <a:buAutoNum type="arabicPlain" startAt="7"/>
            </a:pP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Картинки по запросу &quot;муниципальные программы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22437"/>
            <a:ext cx="4519613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536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06655"/>
              </p:ext>
            </p:extLst>
          </p:nvPr>
        </p:nvGraphicFramePr>
        <p:xfrm>
          <a:off x="107504" y="951668"/>
          <a:ext cx="8928991" cy="539322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64096"/>
                <a:gridCol w="6381561"/>
                <a:gridCol w="1683334"/>
              </a:tblGrid>
              <a:tr h="2011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</a:t>
                      </a:r>
                      <a:r>
                        <a:rPr lang="ru-RU" sz="1600" u="none" strike="noStrike" cap="none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u="none" strike="noStrike" cap="none" spc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</a:tr>
              <a:tr h="100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cap="none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48 094,9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</a:tr>
              <a:tr h="402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малого и среднего предпринимательства на территории 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период 2014-2020 годы"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707,191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</a:tr>
              <a:tr h="603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 b="1" i="0" u="none" strike="noStrike" cap="none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сельскохозяйственного производства и расширение рынка сельскохозяйственной продукции, сырья и продовольствия в 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Кожевниковском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Томской области на 2017-2020 годы и на период до 2025 года»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565,000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</a:tr>
              <a:tr h="5028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 b="1" i="0" u="none" strike="noStrike" cap="none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"Информирование населения о деятельности органов местного самоуправления муниципального образования "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Кожевниковский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район" на 2019-2023 годы"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1 650,5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600" b="1" i="0" u="none" strike="noStrike" cap="none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"Устойчивое развитие сельских территорий 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2014-2017 годы и на период до 2020 года"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17 948,6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600" b="1" i="0" u="none" strike="noStrike" cap="none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образования в 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Кожевниковском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на 2016-2020 годы"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4 750,195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600" b="1" i="0" u="none" strike="noStrike" cap="none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«Патриотическое воспитание граждан на территории 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2016-2020 годы»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420,000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</a:tr>
              <a:tr h="2011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600" b="1" i="0" u="none" strike="noStrike" cap="none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культуры Кожевниковского района на 2015-2020 годы"</a:t>
                      </a:r>
                      <a:endParaRPr lang="ru-RU" sz="1600" b="1" i="0" u="none" strike="noStrike" cap="none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2 100,4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</a:tr>
              <a:tr h="402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600" b="1" i="0" u="none" strike="noStrike" cap="none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физической культуры и спорта на территории муниципального образования Кожевниковский район на 2015-2020 годы"</a:t>
                      </a:r>
                      <a:endParaRPr lang="ru-RU" sz="1600" b="1" i="0" u="none" strike="noStrike" cap="none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890,529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ведомственных программ, 48 094,9 тыс. руб.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417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283049"/>
              </p:ext>
            </p:extLst>
          </p:nvPr>
        </p:nvGraphicFramePr>
        <p:xfrm>
          <a:off x="107504" y="908720"/>
          <a:ext cx="8928991" cy="480592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64096"/>
                <a:gridCol w="6381561"/>
                <a:gridCol w="1683334"/>
              </a:tblGrid>
              <a:tr h="2011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</a:tr>
              <a:tr h="100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cap="none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48 094,9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</a:tr>
              <a:tr h="603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"Повышение общественной безопасности в 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Кожевниковском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на 2019-2023 годы"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1 758,146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</a:tr>
              <a:tr h="5028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ru-RU" sz="1600" b="1" i="0" u="none" strike="noStrike" cap="none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 Непрерывное экологическое образование и просвещение населения 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2016-2020 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."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50,000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ru-RU" sz="1600" b="1" i="0" u="none" strike="noStrike" cap="none" spc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"Повышение эффективности бюджетных расходов 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2017-2020 годы"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93,822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"Улучшение условий охраны труда в 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Кожевниковском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на 2017-2020 годы"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70,200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муниципальной службы в Администрации </a:t>
                      </a:r>
                      <a:r>
                        <a:rPr lang="ru-RU" sz="16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2018-2020  годы"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329,477</a:t>
                      </a:r>
                    </a:p>
                  </a:txBody>
                  <a:tcPr marL="7620" marR="7620" marT="7620" marB="0" anchor="ctr"/>
                </a:tc>
              </a:tr>
              <a:tr h="2011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"Профилактика террористической и экстремистской деятельности в муниципальном образовании </a:t>
                      </a:r>
                      <a:r>
                        <a:rPr lang="ru-RU" sz="16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Кожевниковский</a:t>
                      </a:r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2018-2022 годы"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498,959</a:t>
                      </a:r>
                    </a:p>
                  </a:txBody>
                  <a:tcPr marL="7620" marR="7620" marT="7620" marB="0" anchor="ctr"/>
                </a:tc>
              </a:tr>
              <a:tr h="402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"Организация отдыха и оздоровления детей </a:t>
                      </a:r>
                      <a:r>
                        <a:rPr lang="ru-RU" sz="16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2015-2019 годы"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400,200</a:t>
                      </a:r>
                    </a:p>
                  </a:txBody>
                  <a:tcPr marL="7620" marR="7620" marT="7620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"Обеспечение доступности жилья и улучшение качества жилищных условий населения </a:t>
                      </a:r>
                      <a:r>
                        <a:rPr lang="ru-RU" sz="16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538,612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ведомственных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 48 094,9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тыс. руб.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072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784149"/>
              </p:ext>
            </p:extLst>
          </p:nvPr>
        </p:nvGraphicFramePr>
        <p:xfrm>
          <a:off x="215009" y="1700808"/>
          <a:ext cx="8749480" cy="437042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46724"/>
                <a:gridCol w="6253264"/>
                <a:gridCol w="1649492"/>
              </a:tblGrid>
              <a:tr h="2011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</a:tr>
              <a:tr h="100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48 094,9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"Модернизация коммунальной инфраструктуры </a:t>
                      </a:r>
                      <a:r>
                        <a:rPr lang="ru-RU" sz="16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в 2014- 2020 годах"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199,346</a:t>
                      </a:r>
                    </a:p>
                  </a:txBody>
                  <a:tcPr marL="7620" marR="7620" marT="7620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внутреннего и въездного туризма на территории </a:t>
                      </a:r>
                      <a:r>
                        <a:rPr lang="ru-RU" sz="16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Томской области на 2016-2020 годы"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20,000</a:t>
                      </a:r>
                    </a:p>
                  </a:txBody>
                  <a:tcPr marL="7620" marR="7620" marT="7620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«Молодежь </a:t>
                      </a:r>
                      <a:r>
                        <a:rPr lang="ru-RU" sz="16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на 2016-2020 годы»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60,000</a:t>
                      </a:r>
                    </a:p>
                  </a:txBody>
                  <a:tcPr marL="7620" marR="7620" marT="7620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«Возвращение к истокам на 2017-2021 годы»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10,000</a:t>
                      </a:r>
                    </a:p>
                  </a:txBody>
                  <a:tcPr marL="7620" marR="7620" marT="7620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"Доступная среда для инвалидов на период 2017 -2020 годы»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350,000</a:t>
                      </a:r>
                    </a:p>
                  </a:txBody>
                  <a:tcPr marL="7620" marR="7620" marT="7620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информационного общества в муниципальном образовании </a:t>
                      </a:r>
                      <a:r>
                        <a:rPr lang="ru-RU" sz="16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Кожевниковский</a:t>
                      </a:r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на 2018-2020 годы"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645,000</a:t>
                      </a:r>
                    </a:p>
                  </a:txBody>
                  <a:tcPr marL="7620" marR="7620" marT="7620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"Улучшение инвестиционного климата в </a:t>
                      </a:r>
                      <a:r>
                        <a:rPr lang="ru-RU" sz="16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Кожениковском</a:t>
                      </a:r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на 2018-2022 годы"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10,000</a:t>
                      </a:r>
                    </a:p>
                  </a:txBody>
                  <a:tcPr marL="7620" marR="7620" marT="7620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транспортной системы в </a:t>
                      </a:r>
                      <a:r>
                        <a:rPr lang="ru-RU" sz="16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Кожевниковском</a:t>
                      </a:r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на 2016-2021 годы"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7 972,686</a:t>
                      </a:r>
                    </a:p>
                  </a:txBody>
                  <a:tcPr marL="7620" marR="7620" marT="7620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«Поддержка специалистов на территории </a:t>
                      </a:r>
                      <a:r>
                        <a:rPr lang="ru-RU" sz="16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района»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335,000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-10616" y="0"/>
            <a:ext cx="9144000" cy="908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ведомственных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48 094,9 тыс. руб.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999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569046"/>
              </p:ext>
            </p:extLst>
          </p:nvPr>
        </p:nvGraphicFramePr>
        <p:xfrm>
          <a:off x="107504" y="951668"/>
          <a:ext cx="8928991" cy="547383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864096"/>
                <a:gridCol w="6381561"/>
                <a:gridCol w="1683334"/>
              </a:tblGrid>
              <a:tr h="2011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п.п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</a:t>
                      </a:r>
                      <a:r>
                        <a:rPr lang="ru-RU" sz="1600" u="none" strike="noStrike" cap="none" spc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</a:tr>
              <a:tr h="1005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cap="none" spc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cap="none" spc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48 094,9</a:t>
                      </a:r>
                      <a:endParaRPr lang="ru-RU" sz="1600" b="1" i="0" u="none" strike="noStrike" cap="none" spc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74" marR="2874" marT="2874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"Информационное и техническое обслуживание процесса реформирования муниципальных финансов"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212,000</a:t>
                      </a:r>
                    </a:p>
                  </a:txBody>
                  <a:tcPr marL="7620" marR="7620" marT="7620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"Приватизация, владение, пользование и распоряжение имуществом, находящимся в собственности муниципального образования </a:t>
                      </a:r>
                      <a:r>
                        <a:rPr lang="ru-RU" sz="16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Кожевниковский</a:t>
                      </a:r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в том числе, земельными ресурсами, распоряжение земельными участками, государственная собственность на которые не разграничена"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343,986</a:t>
                      </a:r>
                    </a:p>
                  </a:txBody>
                  <a:tcPr marL="7620" marR="7620" marT="7620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"Автоматизированный учет муниципального имущества"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268,150</a:t>
                      </a:r>
                    </a:p>
                  </a:txBody>
                  <a:tcPr marL="7620" marR="7620" marT="7620" marB="0" anchor="ctr"/>
                </a:tc>
              </a:tr>
              <a:tr h="2011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"Организация различных форм воспитания, содействующих формированию здорового образа жизни и законопослушного поведения"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575,925</a:t>
                      </a:r>
                    </a:p>
                  </a:txBody>
                  <a:tcPr marL="7620" marR="7620" marT="7620" marB="0" anchor="ctr"/>
                </a:tc>
              </a:tr>
              <a:tr h="402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"Формирование позитивного социального имиджа образовательных учреждений, повышение престижа работников системы образования"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213,105</a:t>
                      </a:r>
                    </a:p>
                  </a:txBody>
                  <a:tcPr marL="7620" marR="7620" marT="7620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"Формирование здорового образа жизни обучающихся и достижение спортивных результатов"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300,000</a:t>
                      </a:r>
                    </a:p>
                  </a:txBody>
                  <a:tcPr marL="7620" marR="7620" marT="7620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lvl="1" algn="l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ВЦП "Поддержание минимально гарантированного уровня бюджетной обеспеченности сельских поселений при распределении дотации на выравнивание бюджетной обеспеченности между поселениями </a:t>
                      </a:r>
                      <a:r>
                        <a:rPr lang="ru-RU" sz="16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Кожевниковского</a:t>
                      </a:r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3 807,914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-10616" y="0"/>
            <a:ext cx="9144000" cy="9087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расходы на реализацию муниципальных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ведомственных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48 094,9 тыс. руб.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0873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896798"/>
              </p:ext>
            </p:extLst>
          </p:nvPr>
        </p:nvGraphicFramePr>
        <p:xfrm>
          <a:off x="3635896" y="548680"/>
          <a:ext cx="540060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0" name="Picture 4" descr="Картинки по запросу коллективный догово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704" y="5391733"/>
            <a:ext cx="1175656" cy="146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0" descr="Картинки по запросу административная комисс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2" descr="Картинки по запросу административная комисс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0" name="Picture 14" descr="Картинки по запросу административная комисси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357430"/>
            <a:ext cx="2857072" cy="80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Картинки по запросу комиссия по делам несовершеннолетних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7694"/>
            <a:ext cx="1979268" cy="148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Картинки по запросу опека и попечительство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3429000"/>
            <a:ext cx="2909476" cy="86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4"/>
          <p:cNvSpPr txBox="1">
            <a:spLocks/>
          </p:cNvSpPr>
          <p:nvPr/>
        </p:nvSpPr>
        <p:spPr>
          <a:xfrm>
            <a:off x="0" y="-17377"/>
            <a:ext cx="91440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Раздел 0100 Общегосударственные вопросы  80 980 тыс. руб.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Картинки по запросу финансовый контроль картин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" y="1897324"/>
            <a:ext cx="2152650" cy="14287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3401616" y="620260"/>
            <a:ext cx="5519127" cy="5852413"/>
            <a:chOff x="3113584" y="600923"/>
            <a:chExt cx="5519127" cy="585241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131840" y="692696"/>
              <a:ext cx="5472608" cy="5760640"/>
            </a:xfrm>
            <a:prstGeom prst="rect">
              <a:avLst/>
            </a:prstGeom>
            <a:solidFill>
              <a:srgbClr val="0070C0"/>
            </a:solidFill>
          </p:spPr>
        </p:sp>
        <p:sp>
          <p:nvSpPr>
            <p:cNvPr id="9" name="Полилиния 8"/>
            <p:cNvSpPr/>
            <p:nvPr/>
          </p:nvSpPr>
          <p:spPr>
            <a:xfrm>
              <a:off x="3113584" y="600923"/>
              <a:ext cx="5472608" cy="840755"/>
            </a:xfrm>
            <a:custGeom>
              <a:avLst/>
              <a:gdLst>
                <a:gd name="connsiteX0" fmla="*/ 0 w 5472608"/>
                <a:gd name="connsiteY0" fmla="*/ 140129 h 840755"/>
                <a:gd name="connsiteX1" fmla="*/ 140129 w 5472608"/>
                <a:gd name="connsiteY1" fmla="*/ 0 h 840755"/>
                <a:gd name="connsiteX2" fmla="*/ 5332479 w 5472608"/>
                <a:gd name="connsiteY2" fmla="*/ 0 h 840755"/>
                <a:gd name="connsiteX3" fmla="*/ 5472608 w 5472608"/>
                <a:gd name="connsiteY3" fmla="*/ 140129 h 840755"/>
                <a:gd name="connsiteX4" fmla="*/ 5472608 w 5472608"/>
                <a:gd name="connsiteY4" fmla="*/ 700626 h 840755"/>
                <a:gd name="connsiteX5" fmla="*/ 5332479 w 5472608"/>
                <a:gd name="connsiteY5" fmla="*/ 840755 h 840755"/>
                <a:gd name="connsiteX6" fmla="*/ 140129 w 5472608"/>
                <a:gd name="connsiteY6" fmla="*/ 840755 h 840755"/>
                <a:gd name="connsiteX7" fmla="*/ 0 w 5472608"/>
                <a:gd name="connsiteY7" fmla="*/ 700626 h 840755"/>
                <a:gd name="connsiteX8" fmla="*/ 0 w 5472608"/>
                <a:gd name="connsiteY8" fmla="*/ 140129 h 840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72608" h="840755">
                  <a:moveTo>
                    <a:pt x="0" y="140129"/>
                  </a:moveTo>
                  <a:cubicBezTo>
                    <a:pt x="0" y="62738"/>
                    <a:pt x="62738" y="0"/>
                    <a:pt x="140129" y="0"/>
                  </a:cubicBezTo>
                  <a:lnTo>
                    <a:pt x="5332479" y="0"/>
                  </a:lnTo>
                  <a:cubicBezTo>
                    <a:pt x="5409870" y="0"/>
                    <a:pt x="5472608" y="62738"/>
                    <a:pt x="5472608" y="140129"/>
                  </a:cubicBezTo>
                  <a:lnTo>
                    <a:pt x="5472608" y="700626"/>
                  </a:lnTo>
                  <a:cubicBezTo>
                    <a:pt x="5472608" y="778017"/>
                    <a:pt x="5409870" y="840755"/>
                    <a:pt x="5332479" y="840755"/>
                  </a:cubicBezTo>
                  <a:lnTo>
                    <a:pt x="140129" y="840755"/>
                  </a:lnTo>
                  <a:cubicBezTo>
                    <a:pt x="62738" y="840755"/>
                    <a:pt x="0" y="778017"/>
                    <a:pt x="0" y="700626"/>
                  </a:cubicBezTo>
                  <a:lnTo>
                    <a:pt x="0" y="14012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02002" tIns="102002" rIns="102002" bIns="10200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Подраздел 0106 Обеспечение финансовых органов и органов финансово-бюджетного надзора    7 768 тыс. руб.</a:t>
              </a:r>
              <a:endParaRPr lang="ru-RU" sz="16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160103" y="1537455"/>
              <a:ext cx="5472608" cy="640447"/>
            </a:xfrm>
            <a:custGeom>
              <a:avLst/>
              <a:gdLst>
                <a:gd name="connsiteX0" fmla="*/ 0 w 5472608"/>
                <a:gd name="connsiteY0" fmla="*/ 0 h 640447"/>
                <a:gd name="connsiteX1" fmla="*/ 5472608 w 5472608"/>
                <a:gd name="connsiteY1" fmla="*/ 0 h 640447"/>
                <a:gd name="connsiteX2" fmla="*/ 5472608 w 5472608"/>
                <a:gd name="connsiteY2" fmla="*/ 640447 h 640447"/>
                <a:gd name="connsiteX3" fmla="*/ 0 w 5472608"/>
                <a:gd name="connsiteY3" fmla="*/ 640447 h 640447"/>
                <a:gd name="connsiteX4" fmla="*/ 0 w 5472608"/>
                <a:gd name="connsiteY4" fmla="*/ 0 h 64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2608" h="640447">
                  <a:moveTo>
                    <a:pt x="0" y="0"/>
                  </a:moveTo>
                  <a:lnTo>
                    <a:pt x="5472608" y="0"/>
                  </a:lnTo>
                  <a:lnTo>
                    <a:pt x="5472608" y="640447"/>
                  </a:lnTo>
                  <a:lnTo>
                    <a:pt x="0" y="6404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3755" tIns="17780" rIns="99568" bIns="17780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400" b="1" kern="1200" dirty="0" smtClean="0">
                  <a:latin typeface="Cambria" panose="02040503050406030204" pitchFamily="18" charset="0"/>
                </a:rPr>
                <a:t>Расходы на оплату труда 7 528 тыс. руб.</a:t>
              </a:r>
              <a:endParaRPr lang="ru-RU" sz="1400" b="1" kern="1200" dirty="0">
                <a:latin typeface="Cambria" panose="02040503050406030204" pitchFamily="18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400" b="1" kern="1200" dirty="0" smtClean="0">
                  <a:latin typeface="Cambria" panose="02040503050406030204" pitchFamily="18" charset="0"/>
                </a:rPr>
                <a:t>Расходы на сопровождение «Консультант Плюс» 114,5 тыс. руб.</a:t>
              </a:r>
              <a:endParaRPr lang="ru-RU" sz="1400" b="1" kern="1200" dirty="0">
                <a:latin typeface="Cambria" panose="02040503050406030204" pitchFamily="18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131840" y="2415267"/>
              <a:ext cx="5472608" cy="840755"/>
            </a:xfrm>
            <a:custGeom>
              <a:avLst/>
              <a:gdLst>
                <a:gd name="connsiteX0" fmla="*/ 0 w 5472608"/>
                <a:gd name="connsiteY0" fmla="*/ 140129 h 840755"/>
                <a:gd name="connsiteX1" fmla="*/ 140129 w 5472608"/>
                <a:gd name="connsiteY1" fmla="*/ 0 h 840755"/>
                <a:gd name="connsiteX2" fmla="*/ 5332479 w 5472608"/>
                <a:gd name="connsiteY2" fmla="*/ 0 h 840755"/>
                <a:gd name="connsiteX3" fmla="*/ 5472608 w 5472608"/>
                <a:gd name="connsiteY3" fmla="*/ 140129 h 840755"/>
                <a:gd name="connsiteX4" fmla="*/ 5472608 w 5472608"/>
                <a:gd name="connsiteY4" fmla="*/ 700626 h 840755"/>
                <a:gd name="connsiteX5" fmla="*/ 5332479 w 5472608"/>
                <a:gd name="connsiteY5" fmla="*/ 840755 h 840755"/>
                <a:gd name="connsiteX6" fmla="*/ 140129 w 5472608"/>
                <a:gd name="connsiteY6" fmla="*/ 840755 h 840755"/>
                <a:gd name="connsiteX7" fmla="*/ 0 w 5472608"/>
                <a:gd name="connsiteY7" fmla="*/ 700626 h 840755"/>
                <a:gd name="connsiteX8" fmla="*/ 0 w 5472608"/>
                <a:gd name="connsiteY8" fmla="*/ 140129 h 840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72608" h="840755">
                  <a:moveTo>
                    <a:pt x="0" y="140129"/>
                  </a:moveTo>
                  <a:cubicBezTo>
                    <a:pt x="0" y="62738"/>
                    <a:pt x="62738" y="0"/>
                    <a:pt x="140129" y="0"/>
                  </a:cubicBezTo>
                  <a:lnTo>
                    <a:pt x="5332479" y="0"/>
                  </a:lnTo>
                  <a:cubicBezTo>
                    <a:pt x="5409870" y="0"/>
                    <a:pt x="5472608" y="62738"/>
                    <a:pt x="5472608" y="140129"/>
                  </a:cubicBezTo>
                  <a:lnTo>
                    <a:pt x="5472608" y="700626"/>
                  </a:lnTo>
                  <a:cubicBezTo>
                    <a:pt x="5472608" y="778017"/>
                    <a:pt x="5409870" y="840755"/>
                    <a:pt x="5332479" y="840755"/>
                  </a:cubicBezTo>
                  <a:lnTo>
                    <a:pt x="140129" y="840755"/>
                  </a:lnTo>
                  <a:cubicBezTo>
                    <a:pt x="62738" y="840755"/>
                    <a:pt x="0" y="778017"/>
                    <a:pt x="0" y="700626"/>
                  </a:cubicBezTo>
                  <a:lnTo>
                    <a:pt x="0" y="140129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002" tIns="102002" rIns="102002" bIns="10200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002060"/>
                  </a:solidFill>
                  <a:latin typeface="Cambria" panose="02040503050406030204" pitchFamily="18" charset="0"/>
                </a:rPr>
                <a:t>Подраздел 0111 «Резервные фонды» 900 тыс. руб.</a:t>
              </a:r>
              <a:endParaRPr lang="ru-RU" sz="1600" b="1" kern="1200" dirty="0">
                <a:solidFill>
                  <a:srgbClr val="00206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3160103" y="3332304"/>
              <a:ext cx="5472608" cy="454510"/>
            </a:xfrm>
            <a:custGeom>
              <a:avLst/>
              <a:gdLst>
                <a:gd name="connsiteX0" fmla="*/ 0 w 5472608"/>
                <a:gd name="connsiteY0" fmla="*/ 0 h 454510"/>
                <a:gd name="connsiteX1" fmla="*/ 5472608 w 5472608"/>
                <a:gd name="connsiteY1" fmla="*/ 0 h 454510"/>
                <a:gd name="connsiteX2" fmla="*/ 5472608 w 5472608"/>
                <a:gd name="connsiteY2" fmla="*/ 454510 h 454510"/>
                <a:gd name="connsiteX3" fmla="*/ 0 w 5472608"/>
                <a:gd name="connsiteY3" fmla="*/ 454510 h 454510"/>
                <a:gd name="connsiteX4" fmla="*/ 0 w 5472608"/>
                <a:gd name="connsiteY4" fmla="*/ 0 h 45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2608" h="454510">
                  <a:moveTo>
                    <a:pt x="0" y="0"/>
                  </a:moveTo>
                  <a:lnTo>
                    <a:pt x="5472608" y="0"/>
                  </a:lnTo>
                  <a:lnTo>
                    <a:pt x="5472608" y="454510"/>
                  </a:lnTo>
                  <a:lnTo>
                    <a:pt x="0" y="4545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3755" tIns="17780" rIns="99568" bIns="17780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400" b="1" kern="1200" dirty="0" smtClean="0">
                  <a:latin typeface="Cambria" panose="02040503050406030204" pitchFamily="18" charset="0"/>
                </a:rPr>
                <a:t>Фонд Го и ЧС 700 тыс. руб.</a:t>
              </a:r>
              <a:endParaRPr lang="ru-RU" sz="1400" b="1" kern="1200" dirty="0">
                <a:latin typeface="Cambria" panose="02040503050406030204" pitchFamily="18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400" b="1" dirty="0" smtClean="0">
                  <a:latin typeface="Cambria" panose="02040503050406030204" pitchFamily="18" charset="0"/>
                </a:rPr>
                <a:t>200</a:t>
              </a:r>
              <a:r>
                <a:rPr lang="ru-RU" sz="1400" b="1" kern="1200" dirty="0" smtClean="0">
                  <a:latin typeface="Cambria" panose="02040503050406030204" pitchFamily="18" charset="0"/>
                </a:rPr>
                <a:t> тыс. руб. фонд непредвиденных расходов</a:t>
              </a:r>
              <a:endParaRPr lang="ru-RU" sz="1400" b="1" kern="1200" dirty="0">
                <a:latin typeface="Cambria" panose="02040503050406030204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146985" y="4965846"/>
              <a:ext cx="5472608" cy="1487490"/>
            </a:xfrm>
            <a:custGeom>
              <a:avLst/>
              <a:gdLst>
                <a:gd name="connsiteX0" fmla="*/ 0 w 5472608"/>
                <a:gd name="connsiteY0" fmla="*/ 0 h 1487490"/>
                <a:gd name="connsiteX1" fmla="*/ 5472608 w 5472608"/>
                <a:gd name="connsiteY1" fmla="*/ 0 h 1487490"/>
                <a:gd name="connsiteX2" fmla="*/ 5472608 w 5472608"/>
                <a:gd name="connsiteY2" fmla="*/ 1487490 h 1487490"/>
                <a:gd name="connsiteX3" fmla="*/ 0 w 5472608"/>
                <a:gd name="connsiteY3" fmla="*/ 1487490 h 1487490"/>
                <a:gd name="connsiteX4" fmla="*/ 0 w 5472608"/>
                <a:gd name="connsiteY4" fmla="*/ 0 h 148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2608" h="1487490">
                  <a:moveTo>
                    <a:pt x="0" y="0"/>
                  </a:moveTo>
                  <a:lnTo>
                    <a:pt x="5472608" y="0"/>
                  </a:lnTo>
                  <a:lnTo>
                    <a:pt x="5472608" y="1487490"/>
                  </a:lnTo>
                  <a:lnTo>
                    <a:pt x="0" y="14874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3755" tIns="17780" rIns="99568" bIns="17780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400" b="1" kern="1200" dirty="0" smtClean="0">
                  <a:latin typeface="Cambria" panose="02040503050406030204" pitchFamily="18" charset="0"/>
                </a:rPr>
                <a:t>На реализацию ведомственных целевых программ 824 тыс. руб., муниципальных программ  5 826,4 тыс. руб.</a:t>
              </a:r>
              <a:endParaRPr lang="ru-RU" sz="1400" b="1" kern="1200" dirty="0">
                <a:latin typeface="Cambria" panose="02040503050406030204" pitchFamily="18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400" b="1" kern="1200" dirty="0" smtClean="0">
                  <a:latin typeface="Cambria" panose="02040503050406030204" pitchFamily="18" charset="0"/>
                </a:rPr>
                <a:t>Содержание МКУ «центр муниципального заказа и проектных работ 1 519,030 тыс. руб.</a:t>
              </a:r>
              <a:endParaRPr lang="ru-RU" sz="1400" b="1" kern="1200" dirty="0">
                <a:latin typeface="Cambria" panose="02040503050406030204" pitchFamily="18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400" b="1" kern="1200" dirty="0" smtClean="0">
                  <a:latin typeface="Cambria" panose="02040503050406030204" pitchFamily="18" charset="0"/>
                </a:rPr>
                <a:t>Взнос в ассоциацию муниципальных образований 164,908</a:t>
              </a:r>
              <a:endParaRPr lang="ru-RU" sz="1400" b="1" kern="1200" dirty="0">
                <a:latin typeface="Cambria" panose="02040503050406030204" pitchFamily="18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3146985" y="4120020"/>
              <a:ext cx="5472608" cy="840755"/>
            </a:xfrm>
            <a:custGeom>
              <a:avLst/>
              <a:gdLst>
                <a:gd name="connsiteX0" fmla="*/ 0 w 5472608"/>
                <a:gd name="connsiteY0" fmla="*/ 140129 h 840755"/>
                <a:gd name="connsiteX1" fmla="*/ 140129 w 5472608"/>
                <a:gd name="connsiteY1" fmla="*/ 0 h 840755"/>
                <a:gd name="connsiteX2" fmla="*/ 5332479 w 5472608"/>
                <a:gd name="connsiteY2" fmla="*/ 0 h 840755"/>
                <a:gd name="connsiteX3" fmla="*/ 5472608 w 5472608"/>
                <a:gd name="connsiteY3" fmla="*/ 140129 h 840755"/>
                <a:gd name="connsiteX4" fmla="*/ 5472608 w 5472608"/>
                <a:gd name="connsiteY4" fmla="*/ 700626 h 840755"/>
                <a:gd name="connsiteX5" fmla="*/ 5332479 w 5472608"/>
                <a:gd name="connsiteY5" fmla="*/ 840755 h 840755"/>
                <a:gd name="connsiteX6" fmla="*/ 140129 w 5472608"/>
                <a:gd name="connsiteY6" fmla="*/ 840755 h 840755"/>
                <a:gd name="connsiteX7" fmla="*/ 0 w 5472608"/>
                <a:gd name="connsiteY7" fmla="*/ 700626 h 840755"/>
                <a:gd name="connsiteX8" fmla="*/ 0 w 5472608"/>
                <a:gd name="connsiteY8" fmla="*/ 140129 h 840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72608" h="840755">
                  <a:moveTo>
                    <a:pt x="0" y="140129"/>
                  </a:moveTo>
                  <a:cubicBezTo>
                    <a:pt x="0" y="62738"/>
                    <a:pt x="62738" y="0"/>
                    <a:pt x="140129" y="0"/>
                  </a:cubicBezTo>
                  <a:lnTo>
                    <a:pt x="5332479" y="0"/>
                  </a:lnTo>
                  <a:cubicBezTo>
                    <a:pt x="5409870" y="0"/>
                    <a:pt x="5472608" y="62738"/>
                    <a:pt x="5472608" y="140129"/>
                  </a:cubicBezTo>
                  <a:lnTo>
                    <a:pt x="5472608" y="700626"/>
                  </a:lnTo>
                  <a:cubicBezTo>
                    <a:pt x="5472608" y="778017"/>
                    <a:pt x="5409870" y="840755"/>
                    <a:pt x="5332479" y="840755"/>
                  </a:cubicBezTo>
                  <a:lnTo>
                    <a:pt x="140129" y="840755"/>
                  </a:lnTo>
                  <a:cubicBezTo>
                    <a:pt x="62738" y="840755"/>
                    <a:pt x="0" y="778017"/>
                    <a:pt x="0" y="700626"/>
                  </a:cubicBezTo>
                  <a:lnTo>
                    <a:pt x="0" y="140129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02002" tIns="102002" rIns="102002" bIns="102002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подраздел 0113 Другие общегосударственные вопросы 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41 751  тыс. руб.</a:t>
              </a:r>
              <a:endParaRPr lang="ru-RU" sz="16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Заголовок 4"/>
          <p:cNvSpPr txBox="1">
            <a:spLocks/>
          </p:cNvSpPr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Раздел 0100 Общегосударственные вопросы  80 980 тыс. руб.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Картинки по запросу управление финансов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23" y="436412"/>
            <a:ext cx="1728192" cy="129447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Картинки по запросу управление финансов картинк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Картинки по запросу управление финансов картинк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Картинки по запросу фонд чс картин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347" y="2999979"/>
            <a:ext cx="1192269" cy="161234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артинки по запросу совет муниципальных образований томской област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444" y="5252774"/>
            <a:ext cx="1452088" cy="14520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Картинки по запросу 44 -фз закупки картин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75786"/>
            <a:ext cx="1696324" cy="133920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Картинки по запросу консультант плюс томс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131" y="1494687"/>
            <a:ext cx="1427071" cy="142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92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4" name="WordArt 2"/>
          <p:cNvSpPr>
            <a:spLocks noChangeArrowheads="1" noChangeShapeType="1" noTextEdit="1"/>
          </p:cNvSpPr>
          <p:nvPr/>
        </p:nvSpPr>
        <p:spPr bwMode="auto">
          <a:xfrm>
            <a:off x="3779838" y="0"/>
            <a:ext cx="5219700" cy="18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b="1" i="1" kern="10" spc="180">
                <a:ln w="9525">
                  <a:solidFill>
                    <a:srgbClr val="80808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Monotype Corsiva"/>
              </a:rPr>
              <a:t>Управление финансов администрации Кожевниковского района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2338"/>
          </a:xfr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0200 «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ациональная оборона»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1 325,150  тыс. руб.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D:\DD\Desktop\Для бюджета для граждан\презентация\военкомат\images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4208"/>
            <a:ext cx="2847975" cy="1743075"/>
          </a:xfrm>
          <a:prstGeom prst="rect">
            <a:avLst/>
          </a:prstGeom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551699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427552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401" y="3053869"/>
            <a:ext cx="1689868" cy="16898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стерилизация соба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59"/>
          <a:stretch/>
        </p:blipFill>
        <p:spPr bwMode="auto">
          <a:xfrm>
            <a:off x="7572097" y="669902"/>
            <a:ext cx="1548172" cy="18512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5312"/>
          </a:xfr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 «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ациональная экономика»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114 162 тыс. руб.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0405 «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Сельское хозяйство»   78 172 тыс. руб.</a:t>
            </a: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" y="2308832"/>
            <a:ext cx="2843809" cy="12708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 на повышение продуктивности в молочном скотоводстве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76 528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19964" y="1686054"/>
            <a:ext cx="2952328" cy="8640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 на поддержку малых форм хозяйствования 6 072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186" y="5686712"/>
            <a:ext cx="3384376" cy="8640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 на  осуществление Управленческих функций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3 742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4167673"/>
            <a:ext cx="2448270" cy="11521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проведение кадастровых работ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175,9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84168" y="2000240"/>
            <a:ext cx="3059832" cy="10001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 на регулирование численности безнадзорных животных 902,1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59624" y="4642596"/>
            <a:ext cx="3384376" cy="20882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на реализацию МП «Расширение с/х производства и расширения рынка с/х продукции и сырья и продовольствия 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565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8" r="67706"/>
          <a:stretch/>
        </p:blipFill>
        <p:spPr bwMode="auto">
          <a:xfrm>
            <a:off x="3973055" y="2709491"/>
            <a:ext cx="1046146" cy="14581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молочное скотоводство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8" t="13572" r="13705" b="22065"/>
          <a:stretch/>
        </p:blipFill>
        <p:spPr bwMode="auto">
          <a:xfrm>
            <a:off x="263012" y="666595"/>
            <a:ext cx="2181809" cy="16221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поддержка лпх Кожевниковский районь картинк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739" y="721498"/>
            <a:ext cx="1844778" cy="9645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и по запросу управление сельского хозяйств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71" y="3800762"/>
            <a:ext cx="2152650" cy="18859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2" descr="Картинки по запросу сезонная ярмарка том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https://www.tvtomsk.ru/uploads/images/2019/08/26/f5c86be8865ac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80"/>
          <a:stretch/>
        </p:blipFill>
        <p:spPr bwMode="auto">
          <a:xfrm>
            <a:off x="5302701" y="2266330"/>
            <a:ext cx="3798907" cy="253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5312"/>
          </a:xfr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alt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 «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ациональная экономика»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114 162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Дорожное хозяйство (дорожные фонды)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</a:rPr>
              <a:t>35 </a:t>
            </a:r>
            <a:r>
              <a:rPr lang="ru-RU" altLang="ru-RU" sz="1800" dirty="0" smtClean="0">
                <a:solidFill>
                  <a:schemeClr val="tx1"/>
                </a:solidFill>
                <a:latin typeface="Times New Roman" pitchFamily="18" charset="0"/>
              </a:rPr>
              <a:t>272,6, </a:t>
            </a:r>
            <a:r>
              <a:rPr lang="ru-RU" altLang="ru-RU" sz="1800" dirty="0">
                <a:solidFill>
                  <a:schemeClr val="tx1"/>
                </a:solidFill>
                <a:latin typeface="Times New Roman" pitchFamily="18" charset="0"/>
              </a:rPr>
              <a:t>6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т. р.</a:t>
            </a: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3201" y="836712"/>
            <a:ext cx="7568009" cy="100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дорожную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(на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7 972,6 тыс. руб.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ремонт автомобильных дорог местного значения-27 300 тыс. руб.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3679" y="2060848"/>
            <a:ext cx="5400600" cy="30243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в бюджеты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сельских поселений  4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826 (тыс. руб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.):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Вороновское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693,3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1 345,3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Малиновское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393,0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Новопокровское        412,8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Песочнодубровское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306,8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Староювалинское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563,8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Уртамское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517,4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Чилинское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593,7</a:t>
            </a:r>
          </a:p>
          <a:p>
            <a:pPr lvl="0"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12" descr="Картинки по запросу сезонная ярмарка том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Картинки по запросу &quot;ремонт дорог кожевниково 2019 год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08518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Картинки по запросу &quot;ремонт дорог кожевниково 2019 год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Картинки по запросу &quot;ремонт дорог кожевниково 2019 год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8" descr="Картинки по запросу &quot;ремонт дорог кожевниково 2019 год&quot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434" y="4877172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31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Мешок с деньгам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3" t="6927" r="4724" b="10288"/>
          <a:stretch/>
        </p:blipFill>
        <p:spPr bwMode="auto">
          <a:xfrm>
            <a:off x="0" y="1884789"/>
            <a:ext cx="6547026" cy="497321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4264" y="1142984"/>
            <a:ext cx="61597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буквальном переводе со старо-нормандского языка «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bougette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обозначает маленький мешочек с деньгами, носимый на поясе (т.е. кошелек в современной интерпретации). В 17 веке слово приобрело его сегодняшнее значение.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Бюджет- это финансовый план, при помощи которого можно прогнозировать будущие поступления и затраты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&quot;дорожный фонд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643" y="3763940"/>
            <a:ext cx="3489851" cy="261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5312"/>
          </a:xfr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/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Дорожного фонда на 2020 год</a:t>
            </a:r>
            <a:endParaRPr lang="ru-RU" alt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093" y="692696"/>
            <a:ext cx="8880921" cy="12241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</a:rPr>
              <a:t>Формирование и использование Дорожного фонда МО «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itchFamily="18" charset="0"/>
              </a:rPr>
              <a:t>Кожевниковский</a:t>
            </a: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</a:rPr>
              <a:t> район» осуществляется в соответствии с решением Думы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itchFamily="18" charset="0"/>
              </a:rPr>
              <a:t>Кожевниковского</a:t>
            </a: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</a:rPr>
              <a:t> района от 26.07.2013 г. № 234 «О муниципальном дорожном фонде </a:t>
            </a:r>
            <a:r>
              <a:rPr lang="ru-RU" altLang="ru-RU" sz="2000" dirty="0" err="1">
                <a:solidFill>
                  <a:srgbClr val="002060"/>
                </a:solidFill>
                <a:latin typeface="Times New Roman" pitchFamily="18" charset="0"/>
              </a:rPr>
              <a:t>Кожевниковского</a:t>
            </a: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</a:rPr>
              <a:t> района»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093" y="2028310"/>
            <a:ext cx="8880921" cy="17281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u="sng" dirty="0" smtClean="0">
                <a:solidFill>
                  <a:schemeClr val="tx1"/>
                </a:solidFill>
                <a:latin typeface="Times New Roman" pitchFamily="18" charset="0"/>
              </a:rPr>
              <a:t>Дорожный </a:t>
            </a:r>
            <a:r>
              <a:rPr lang="ru-RU" altLang="ru-RU" b="1" u="sng" dirty="0">
                <a:solidFill>
                  <a:schemeClr val="tx1"/>
                </a:solidFill>
                <a:latin typeface="Times New Roman" pitchFamily="18" charset="0"/>
              </a:rPr>
              <a:t>фонд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</a:rPr>
              <a:t> - часть средств бюджета МО «</a:t>
            </a:r>
            <a:r>
              <a:rPr lang="ru-RU" altLang="ru-RU" dirty="0" err="1">
                <a:solidFill>
                  <a:schemeClr val="tx1"/>
                </a:solidFill>
                <a:latin typeface="Times New Roman" pitchFamily="18" charset="0"/>
              </a:rPr>
              <a:t>Кожевниковский</a:t>
            </a:r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</a:rPr>
              <a:t> район», подлежащая использованию в целях финансового обеспечения дорожной деятельности в отношении автомобильных дорог общего пользования, а также осуществление иных полномочий в области использования автомобильных дорог и осуществления дорожной деятельности в соответствии с законодательством Российской </a:t>
            </a: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</a:rPr>
              <a:t>Федерации   35 272, 6 тыс. руб.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12" descr="Картинки по запросу сезонная ярмарка том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&quot;ремонт дорог кожевниково 2019 год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Картинки по запросу &quot;ремонт дорог кожевниково 2019 год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04653" y="4221088"/>
            <a:ext cx="5357000" cy="2585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</a:rPr>
              <a:t>Акцизы 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</a:rPr>
              <a:t>на автомобильный бензин, прямогонный бензин, дизельное топливо, моторные масла для дизельных и карбюраторных  двигателей, производимые на территории Российской Федерации 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</a:rPr>
              <a:t>1 709 тыс</a:t>
            </a:r>
            <a:r>
              <a:rPr lang="ru-RU" altLang="ru-RU" dirty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</a:rPr>
              <a:t>рублей</a:t>
            </a:r>
          </a:p>
          <a:p>
            <a:pPr lvl="0"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средства в рамках МП «Развитие транспортной системы 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 на 2016-2021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4 826,6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капитальный ремонт автомобильных дорог общего пользования, местного значения 27 300 тыс. руб.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rgbClr val="002060"/>
              </a:solidFill>
            </a:endParaRPr>
          </a:p>
          <a:p>
            <a:pPr lvl="0" algn="ctr"/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79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lvl="0" algn="l"/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 «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ациональная экономика» 114 162 </a:t>
            </a:r>
            <a:r>
              <a:rPr lang="ru-RU" alt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 «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национальной экономики»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717,2 тыс. руб.</a:t>
            </a:r>
            <a:r>
              <a:rPr lang="ru-RU" sz="2000" dirty="0">
                <a:solidFill>
                  <a:srgbClr val="002060"/>
                </a:solidFill>
              </a:rPr>
              <a:t/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alt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4906" y="1052736"/>
            <a:ext cx="5400600" cy="30243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«Развитие малого и среднего предпринимательства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707, 2 тыс. руб. (деятельность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бизнес - инкубатора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«Развитие внутреннего и въездного туризма на территории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2016-2020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 10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т.руб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(участие в семинарах)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12" descr="Картинки по запросу сезонная ярмарка том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Картинки по запросу &quot;ремонт дорог кожевниково 2019 год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Картинки по запросу &quot;кожевниково бизнес инкубатор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975" y="1052736"/>
            <a:ext cx="2609357" cy="153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&quot;кожевниково бизнес инкубатор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98"/>
          <a:stretch>
            <a:fillRect/>
          </a:stretch>
        </p:blipFill>
        <p:spPr bwMode="auto">
          <a:xfrm>
            <a:off x="571472" y="4071942"/>
            <a:ext cx="2335640" cy="251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Картинки по запросу &quot;кожевниково бизнес инкубатор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Картинки по запросу &quot;кожевниково бизнес инкубатор&quot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864" y="4413040"/>
            <a:ext cx="4374136" cy="234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mb.tomsk.ru/assets/thumbs/news/2015/5/1000x/time_menedmen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600" y="2591272"/>
            <a:ext cx="3207338" cy="182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88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РЕГИОНАЛЬНЫЕ ОПЕРАТОРЫ И НОВАЯ СИСТЕМА ОБРАЩЕНИЯ С ТВЕРДЫМИ КОММУН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299" y="4943475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16" y="800289"/>
            <a:ext cx="2559469" cy="169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57364" cy="836712"/>
          </a:xfr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altLang="ru-RU" sz="2400" dirty="0" smtClean="0">
                <a:solidFill>
                  <a:srgbClr val="002060"/>
                </a:solidFill>
              </a:rPr>
              <a:t>   </a:t>
            </a:r>
            <a:r>
              <a:rPr lang="ru-RU" alt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0500 </a:t>
            </a:r>
            <a:r>
              <a:rPr lang="ru-RU" altLang="ru-RU" sz="1800" dirty="0" smtClean="0">
                <a:solidFill>
                  <a:srgbClr val="002060"/>
                </a:solidFill>
              </a:rPr>
              <a:t>«</a:t>
            </a:r>
            <a:r>
              <a:rPr lang="ru-RU" alt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Жилищно- коммунальное хозяйство»    112 393 тыс. руб.</a:t>
            </a:r>
            <a:endParaRPr lang="ru-RU" altLang="ru-RU" sz="24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188" y="845859"/>
            <a:ext cx="6857812" cy="16500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«Жилищное хозяйство»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10 506,3 тыс. руб.</a:t>
            </a: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реализация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«Бюджетный дом» 10 500 тыс. руб.</a:t>
            </a: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создание условий управления многоквартирными домами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средствам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бюджета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6,3 тыс. руб.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10616" y="2996952"/>
            <a:ext cx="6713941" cy="3933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«Благоустройство»</a:t>
            </a: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2 936,3 тыс. руб.</a:t>
            </a: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приведение муниципальных полигонов ТКО в соответствие с действующим законодательством  692,5 т. руб.</a:t>
            </a: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создание мест (площадок) накопления ТКО</a:t>
            </a: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999,0 тыс.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 игровой площадки в с.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Хмелевка 670,7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т.руб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детской игровой площадки в с. Новая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Ювала 574 т. руб.</a:t>
            </a: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9654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ФОТО: Геннадий Ткаченк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98585"/>
            <a:ext cx="2376264" cy="158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1656406" y="0"/>
            <a:ext cx="7500958" cy="836712"/>
          </a:xfr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 smtClean="0">
                <a:solidFill>
                  <a:srgbClr val="002060"/>
                </a:solidFill>
              </a:rPr>
              <a:t>   </a:t>
            </a:r>
            <a:r>
              <a:rPr lang="ru-RU" altLang="ru-RU" sz="1800" dirty="0" smtClean="0">
                <a:solidFill>
                  <a:srgbClr val="002060"/>
                </a:solidFill>
              </a:rPr>
              <a:t>раздел 0500 «</a:t>
            </a:r>
            <a:r>
              <a:rPr lang="ru-RU" alt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Жилищно- коммунальное</a:t>
            </a:r>
            <a:br>
              <a:rPr lang="ru-RU" alt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alt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                      хозяйство»    112 393 тыс. руб.</a:t>
            </a:r>
            <a:endParaRPr lang="ru-RU" altLang="ru-RU" sz="24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6146" name="Picture 2" descr="Картинки по запросу &quot;свет, вода, тепло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8" y="0"/>
            <a:ext cx="2255831" cy="112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51520" y="1315751"/>
            <a:ext cx="8352928" cy="30211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«Коммунальное хозяйство»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98 905,5 тыс. руб.</a:t>
            </a:r>
          </a:p>
          <a:p>
            <a:pPr marL="285750" lvl="1" indent="-285750" defTabSz="8001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Реконструкция очистных сооружений с.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Томской области 71 135,4 тыс. руб.</a:t>
            </a:r>
          </a:p>
          <a:p>
            <a:pPr marL="285750" lvl="1" indent="-285750" defTabSz="8001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сетей водопровода по улицам Тельмана, Фрунзе, 1-е Мая, Ленина, Пушкина и улице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Дзержинского 21 619,3 тыс. руб.</a:t>
            </a:r>
          </a:p>
          <a:p>
            <a:pPr marL="285750" lvl="1" indent="-285750" defTabSz="8001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комплексов водоочистки  300 тыс. руб.</a:t>
            </a:r>
          </a:p>
          <a:p>
            <a:pPr marL="285750" lvl="1" indent="-285750" defTabSz="8001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«Модернизация коммунальной инфраструктуры в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 2014-2020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199,3 тыс. руб. (резервные средства)</a:t>
            </a: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Томичи, проживая в инновационном регионе, берут воду из колонок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259" y="4929499"/>
            <a:ext cx="2574454" cy="192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254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&quot;дом детского творчества кожевниково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57" y="5277618"/>
            <a:ext cx="2155491" cy="15803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DD\Desktop\Бюджет для граждан отчет 2016\Для бюджета для граждан\презентация\Отдел образования администрации Кожевниковского района. МКУ _Кожевниковский ресурсно-методический центр_ _ Страница 10_files\графики\спорт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26380"/>
            <a:ext cx="1912620" cy="15316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DD\Desktop\проект бюджета на 2020 год\ФОТО ДЛЯ БУКЛЕТА 90 лет району\Буклет Образование\Открытие центров Точка роста\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1" r="30469" b="13049"/>
          <a:stretch/>
        </p:blipFill>
        <p:spPr bwMode="auto">
          <a:xfrm>
            <a:off x="1969650" y="381441"/>
            <a:ext cx="2428263" cy="152036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D\Desktop\проект бюджета на 2020 год\ФОТО ДЛЯ БУКЛЕТА 90 лет району\Буклет Образование\Открытие центров Точка роста\IMG-20190924-WA01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181" y="405878"/>
            <a:ext cx="1858820" cy="14358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34428987"/>
              </p:ext>
            </p:extLst>
          </p:nvPr>
        </p:nvGraphicFramePr>
        <p:xfrm>
          <a:off x="356347" y="2612571"/>
          <a:ext cx="8312602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42661446"/>
              </p:ext>
            </p:extLst>
          </p:nvPr>
        </p:nvGraphicFramePr>
        <p:xfrm>
          <a:off x="109194" y="4077072"/>
          <a:ext cx="8273799" cy="1730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531" y="8639"/>
            <a:ext cx="9144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Раздел «Образование»   611 685,4 тыс. руб.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  <p:pic>
        <p:nvPicPr>
          <p:cNvPr id="3074" name="Picture 2" descr="D:\DD\Desktop\проект бюджета на 2020 год\ФОТО ДЛЯ БУКЛЕТА 90 лет району\Буклет Образование\Детский сад Солнышко\Солнышко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4" y="2492896"/>
            <a:ext cx="163135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D\Desktop\проект бюджета на 2020 год\ФОТО ДЛЯ БУКЛЕТА 90 лет району\Буклет Образование\Колокольчик\Колокольчик 2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577" t="949" r="30577" b="-949"/>
          <a:stretch/>
        </p:blipFill>
        <p:spPr bwMode="auto">
          <a:xfrm>
            <a:off x="1492523" y="2606331"/>
            <a:ext cx="2166269" cy="106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DD\Desktop\проект бюджета на 2020 год\ФОТО ДЛЯ БУКЛЕТА 90 лет району\Буклет Образование\КСОШ № 2\КСОШ_2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971"/>
            <a:ext cx="1920214" cy="14401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37340474"/>
              </p:ext>
            </p:extLst>
          </p:nvPr>
        </p:nvGraphicFramePr>
        <p:xfrm>
          <a:off x="1115616" y="692696"/>
          <a:ext cx="7820682" cy="5632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3" name="AutoShape 2" descr="Картинки по запросу &quot;дом детского творчества кожевниково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Картинки по запросу &quot;дюсш кожевниково&quot;&quot;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9" b="12117"/>
          <a:stretch/>
        </p:blipFill>
        <p:spPr bwMode="auto">
          <a:xfrm>
            <a:off x="3971999" y="5517232"/>
            <a:ext cx="2904257" cy="134076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17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3999" cy="955675"/>
          </a:xfr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l" eaLnBrk="1" hangingPunct="1"/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Раздел 0700  РАСХОДЫ БЮДЖЕТА</a:t>
            </a:r>
            <a:b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altLang="ru-RU" sz="1800" b="1" dirty="0" smtClean="0">
                <a:solidFill>
                  <a:srgbClr val="002060"/>
                </a:solidFill>
                <a:latin typeface="Times New Roman" pitchFamily="18" charset="0"/>
              </a:rPr>
              <a:t> МО «КОЖЕВНИКОВСКИЙ РАЙОН»  НА ОБРАЗОВАНИЕ  611 685 тыс. руб.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3360231"/>
              </p:ext>
            </p:extLst>
          </p:nvPr>
        </p:nvGraphicFramePr>
        <p:xfrm>
          <a:off x="0" y="1071546"/>
          <a:ext cx="9144000" cy="5547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64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Заголовок 1"/>
          <p:cNvSpPr>
            <a:spLocks noGrp="1"/>
          </p:cNvSpPr>
          <p:nvPr>
            <p:ph type="title"/>
          </p:nvPr>
        </p:nvSpPr>
        <p:spPr>
          <a:xfrm>
            <a:off x="4859338" y="-2187575"/>
            <a:ext cx="4005262" cy="33845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ru-RU" altLang="ru-RU" sz="3600" b="1" dirty="0" smtClean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775"/>
            <a:ext cx="9143999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Раздел «Образование»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611 685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0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0701 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«Дошкольное образование»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227 500 тыс. руб.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571744"/>
            <a:ext cx="4071966" cy="13687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доходов от платных услуг дошкольными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учреждениями 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8 990 тыс. руб.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357694"/>
            <a:ext cx="6572264" cy="20808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1112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«Развитие образования  в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Кожевниковском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на 2016-2020 г.г.» Субсидия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создание дополнительных мест для детей в возрасте от 1,5 до 3 лет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(областной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85 721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т.руб.)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Строительство детского сада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145 мест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с.Кожевниково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ул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Парковая.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85,807 тыс. руб. (МБ)</a:t>
            </a:r>
          </a:p>
          <a:p>
            <a:pPr defTabSz="11112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Капитальный ремонт здания МКДОУ ЦРР детский сад "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Колокольчик» 72 825,8  тыс. руб.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s://novikova-shat-dou25.edumsko.ru/uploads/8000/29619/section/594850/.thumbs/roditelsaja_pl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333578"/>
            <a:ext cx="1928826" cy="192882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6868" name="Picture 4" descr="Картинки по запросу строительство детского сада кожевников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32" y="4286231"/>
            <a:ext cx="2571768" cy="25717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Прямоугольник 9"/>
          <p:cNvSpPr/>
          <p:nvPr/>
        </p:nvSpPr>
        <p:spPr>
          <a:xfrm>
            <a:off x="0" y="785794"/>
            <a:ext cx="8929718" cy="1440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</a:rPr>
              <a:t>Обеспечение государственных гарантий на получение дошкольного  образования в муниципальных общеобразовательных организациях (включая предоставление мер социальной поддержки обучающимся, стимулирование педагогических работников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32 841 тыс. руб.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3686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Картинки по запросу обеспечение одеждой обувью детей сирот опека томс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786058"/>
            <a:ext cx="2150509" cy="1612882"/>
          </a:xfrm>
          <a:prstGeom prst="rect">
            <a:avLst/>
          </a:prstGeom>
          <a:noFill/>
        </p:spPr>
      </p:pic>
      <p:sp>
        <p:nvSpPr>
          <p:cNvPr id="33795" name="Заголовок 1"/>
          <p:cNvSpPr>
            <a:spLocks noGrp="1"/>
          </p:cNvSpPr>
          <p:nvPr>
            <p:ph type="title"/>
          </p:nvPr>
        </p:nvSpPr>
        <p:spPr>
          <a:xfrm>
            <a:off x="4859338" y="-2187575"/>
            <a:ext cx="4005262" cy="33845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ru-RU" altLang="ru-RU" sz="3600" b="1" dirty="0" smtClean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775"/>
            <a:ext cx="9143999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Раздел «Образование»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</a:rPr>
              <a:t>611 685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0702 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«Общее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образование»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304 133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857232"/>
            <a:ext cx="3417575" cy="1944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Частичная оплата стоимости питания отдельных категорий обучающихся, за исключением  обучающихся с ограниченными возможностями здоровья 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4 441 тыс. руб.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3857628"/>
            <a:ext cx="4143404" cy="30003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Субвенция на обеспечение государственных гарантий реализации прав на получение общедоступного и бесплатного дошкольного, начального общего, основного общего, среднего общего образования в муниципальных общеобразовательных организациях  200 890 тыс.руб.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857232"/>
            <a:ext cx="500062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Надбавка к должностному окладу педагогических работников МОУ    255,6 тыс.руб.</a:t>
            </a:r>
            <a:endParaRPr lang="ru-RU" sz="2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35844" name="Picture 4" descr="Картинки по запросу питание в школе кожевнико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496"/>
            <a:ext cx="1714512" cy="942495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143372" y="1857364"/>
            <a:ext cx="5000628" cy="1287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2000" b="1" kern="12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Обеспечение обувью мягким инвентарем детей-сирот, под опекой 728 тыс.руб.</a:t>
            </a:r>
            <a:endParaRPr lang="ru-RU" sz="2000" b="1" kern="12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4286256"/>
            <a:ext cx="4572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Стипендии Губернатора молодым  учителям 547 тыс.руб.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5214950"/>
            <a:ext cx="45720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Субсидия на создание в сельских школах  условий для занятий спортом 2 175,4 тыс. руб.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1089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2" name="Picture 10" descr="Картинки по запросу видеокамеры в школ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285984" y="620687"/>
            <a:ext cx="2786050" cy="1567153"/>
          </a:xfrm>
          <a:prstGeom prst="rect">
            <a:avLst/>
          </a:prstGeom>
          <a:noFill/>
        </p:spPr>
      </p:pic>
      <p:sp>
        <p:nvSpPr>
          <p:cNvPr id="33795" name="Заголовок 1"/>
          <p:cNvSpPr>
            <a:spLocks noGrp="1"/>
          </p:cNvSpPr>
          <p:nvPr>
            <p:ph type="title"/>
          </p:nvPr>
        </p:nvSpPr>
        <p:spPr>
          <a:xfrm>
            <a:off x="4859338" y="-2187575"/>
            <a:ext cx="4005262" cy="33845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ru-RU" altLang="ru-RU" sz="3600" b="1" dirty="0" smtClean="0">
              <a:solidFill>
                <a:srgbClr val="FF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13" y="928670"/>
            <a:ext cx="3417575" cy="1944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МП «Профилактика террористической и экстремистской деятельности в МО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Кожевниковский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район» на 2018-2022 годы  499 тыс. руб. (приобретение камер видеонаблюдения, ограждение территорий)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" y="4869160"/>
            <a:ext cx="5752337" cy="19888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МП « Развитие образования в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районе 4 664 тыс.руб. Пополнение и обновление фондов школьных библиотек; Частичная оплата стоимости питания отдельных категорий учащихся; Укрепление МТБ ; капитальный и текущий ремонт; повышение квалификации работников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928670"/>
            <a:ext cx="45720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МП «Доступная среда для инвалидов на период 2017-2020 г.г.» 200 тыс.руб.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72034" y="2928934"/>
            <a:ext cx="4071966" cy="13687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доходов от платных услуг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школьными учреждениями 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2 430  тыс. руб.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114" name="AutoShape 2" descr="Картинки по запросу платные услуги вожд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116" name="AutoShape 4" descr="Картинки по запросу платные услуги вожд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0118" name="Picture 6" descr="Картинки по запросу платные услуги вождение"/>
          <p:cNvPicPr>
            <a:picLocks noChangeAspect="1" noChangeArrowheads="1"/>
          </p:cNvPicPr>
          <p:nvPr/>
        </p:nvPicPr>
        <p:blipFill>
          <a:blip r:embed="rId3"/>
          <a:srcRect l="6496" r="20079" b="16857"/>
          <a:stretch>
            <a:fillRect/>
          </a:stretch>
        </p:blipFill>
        <p:spPr bwMode="auto">
          <a:xfrm>
            <a:off x="5921469" y="4286256"/>
            <a:ext cx="3222531" cy="2428892"/>
          </a:xfrm>
          <a:prstGeom prst="rect">
            <a:avLst/>
          </a:prstGeom>
          <a:noFill/>
        </p:spPr>
      </p:pic>
      <p:pic>
        <p:nvPicPr>
          <p:cNvPr id="90120" name="Picture 8" descr="Картинки по запросу доступная сре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2338" y="1714488"/>
            <a:ext cx="3391662" cy="123333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7775"/>
            <a:ext cx="9143999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Раздел «Образование»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</a:rPr>
              <a:t>611 685 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0702 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«Общее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образование»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304 133 тыс. руб.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213" y="3068960"/>
            <a:ext cx="4700803" cy="18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Внедрение целевой модели цифровой образовательной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среды 16 615 т. руб.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комплексного развития сельских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территорий Ремонт спортивного зала КСОШ №1 15 210,7 т. руб.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1089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2285984" cy="220069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3795" name="Заголовок 1"/>
          <p:cNvSpPr>
            <a:spLocks noGrp="1"/>
          </p:cNvSpPr>
          <p:nvPr>
            <p:ph type="title"/>
          </p:nvPr>
        </p:nvSpPr>
        <p:spPr>
          <a:xfrm>
            <a:off x="4859338" y="-2187575"/>
            <a:ext cx="4005262" cy="33845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endParaRPr lang="ru-RU" altLang="ru-RU" sz="3600" b="1" dirty="0" smtClean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775"/>
            <a:ext cx="9143999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Раздел «Образование»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611 685 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sz="20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0703  «Дополнительное образование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54 690 тыс. руб.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11947" y="757270"/>
            <a:ext cx="5143504" cy="11288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Средства из областной субвенции надбавка к должностному окладу педагогических работников  41 тыс. руб.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143248"/>
            <a:ext cx="3428992" cy="1643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Средства из областной субвенции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Стимулирующие выплаты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497 тыс. руб.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214950"/>
            <a:ext cx="342899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Платные услуги  707 тыс. руб.</a:t>
            </a:r>
          </a:p>
          <a:p>
            <a:pPr lvl="0"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95493" y="5157192"/>
            <a:ext cx="5000628" cy="13687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Средства местного бюджета                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22 681 тыс. руб. (в том числе оплата труда   19 994 тыс. руб.)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0114" name="AutoShape 2" descr="Картинки по запросу платные услуги вожд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116" name="AutoShape 4" descr="Картинки по запросу платные услуги вожд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/>
          </a:p>
        </p:txBody>
      </p:sp>
      <p:sp>
        <p:nvSpPr>
          <p:cNvPr id="17" name="Прямоугольник 16"/>
          <p:cNvSpPr/>
          <p:nvPr/>
        </p:nvSpPr>
        <p:spPr>
          <a:xfrm>
            <a:off x="3924055" y="3501008"/>
            <a:ext cx="5143504" cy="11864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ВЦП «Формирование здорового образа жизни обучающихся и достижение спортивных результатов» 300 тыс.руб. субсидии ДЮСШ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95300" y="2132854"/>
            <a:ext cx="5360225" cy="11304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Капитальный ремонт детской школы искусств с. </a:t>
            </a:r>
            <a:r>
              <a:rPr lang="ru-RU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Кожевниково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30 464,9 тыс. руб.)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1089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дефицит картин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1"/>
          <a:stretch/>
        </p:blipFill>
        <p:spPr bwMode="auto">
          <a:xfrm>
            <a:off x="-29615" y="0"/>
            <a:ext cx="9151775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62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3999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Раздел «Образование»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611 685 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sz="20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0707  «Молодежная политика и оздоровление детей» 2 530,2 тыс.руб.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1571612"/>
            <a:ext cx="4572032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Субсидия на организацию отдыха детей в каникулярное время  областная субсидия (84,2 %)  2 130 тыс. руб.     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3643314"/>
            <a:ext cx="4643470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Софинансирование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на организацию отдыха детей в каникулярное время за счет средств местного бюджета (15,8%)     -400,2 тыс. руб.</a:t>
            </a:r>
            <a:endParaRPr lang="ru-RU" sz="2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26628" name="Picture 4" descr="Картинки по запросу летний отдых школы кожевнико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285859"/>
            <a:ext cx="3357554" cy="22383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6630" name="Picture 6" descr="https://www.tvtomsk.ru/uploads/images/2019/06/13/fa3466d565ebef.jpg"/>
          <p:cNvPicPr>
            <a:picLocks noChangeAspect="1" noChangeArrowheads="1"/>
          </p:cNvPicPr>
          <p:nvPr/>
        </p:nvPicPr>
        <p:blipFill>
          <a:blip r:embed="rId3"/>
          <a:srcRect l="23871" t="41274" r="10278"/>
          <a:stretch>
            <a:fillRect/>
          </a:stretch>
        </p:blipFill>
        <p:spPr bwMode="auto">
          <a:xfrm>
            <a:off x="5758339" y="3929066"/>
            <a:ext cx="3385661" cy="169760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7589184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90" name="Picture 6" descr="Картинки по запросу руководство отделом образования"/>
          <p:cNvPicPr>
            <a:picLocks noChangeAspect="1" noChangeArrowheads="1"/>
          </p:cNvPicPr>
          <p:nvPr/>
        </p:nvPicPr>
        <p:blipFill>
          <a:blip r:embed="rId2"/>
          <a:srcRect l="16291" r="18327"/>
          <a:stretch>
            <a:fillRect/>
          </a:stretch>
        </p:blipFill>
        <p:spPr bwMode="auto">
          <a:xfrm>
            <a:off x="6429388" y="4643422"/>
            <a:ext cx="2175613" cy="221457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Прямоугольник 7"/>
          <p:cNvSpPr/>
          <p:nvPr/>
        </p:nvSpPr>
        <p:spPr>
          <a:xfrm>
            <a:off x="1" y="0"/>
            <a:ext cx="9143999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Раздел «Образование»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</a:rPr>
              <a:t>611 685 </a:t>
            </a: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sz="20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0709 «Другие вопросы в области образования»    22 832 тыс. руб.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85794"/>
            <a:ext cx="6500826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Денежное содержание и обеспечение деятельности аппарата  образования (МКУ «Бухгалтерская служба» и</a:t>
            </a:r>
          </a:p>
          <a:p>
            <a:pPr lvl="0" algn="ctr"/>
            <a:r>
              <a:rPr lang="ru-RU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Ресурсно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– методический центр – 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9 422 </a:t>
            </a:r>
            <a:r>
              <a:rPr lang="ru-RU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т.р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. (заработная плата, ком. услуги, связь, ГСМ;  ФОТ – 8 359 т. р. 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214950"/>
            <a:ext cx="6429388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endParaRPr lang="ru-RU" sz="20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Расходы по отделу образования  </a:t>
            </a: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3 430 тыс. руб.</a:t>
            </a: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(ФОТ 3 205 тыс.руб.)</a:t>
            </a:r>
            <a:endParaRPr lang="ru-RU" sz="2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93186" name="Picture 2" descr="Картинки по запросу ресурсно методический центр кожевнико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6058"/>
            <a:ext cx="2643174" cy="198238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3188" name="Picture 4" descr="Картинки по запросу бухгалтерия образован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34" y="785794"/>
            <a:ext cx="2571766" cy="171451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3192" name="Picture 8" descr="Картинки по запросу рмц кожевниковски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3808" y="3571876"/>
            <a:ext cx="2866382" cy="16430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Прямоугольник 8"/>
          <p:cNvSpPr/>
          <p:nvPr/>
        </p:nvSpPr>
        <p:spPr>
          <a:xfrm>
            <a:off x="2843808" y="2677904"/>
            <a:ext cx="5256585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Программные расходы 1 126,5  тыс. руб.</a:t>
            </a:r>
            <a:endParaRPr lang="ru-RU" sz="20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9184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05225881"/>
              </p:ext>
            </p:extLst>
          </p:nvPr>
        </p:nvGraphicFramePr>
        <p:xfrm>
          <a:off x="-1354" y="443908"/>
          <a:ext cx="9145353" cy="644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Раздел 0800 «Культура»   расходы 39 981 тыс. руб.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08" y="571480"/>
            <a:ext cx="655272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mbria" panose="02040503050406030204" pitchFamily="18" charset="0"/>
              </a:rPr>
              <a:t>В </a:t>
            </a:r>
            <a:r>
              <a:rPr lang="ru-RU" sz="2000" dirty="0" err="1" smtClean="0">
                <a:latin typeface="Cambria" panose="02040503050406030204" pitchFamily="18" charset="0"/>
              </a:rPr>
              <a:t>Кожевниковском</a:t>
            </a:r>
            <a:r>
              <a:rPr lang="ru-RU" sz="2000" dirty="0" smtClean="0">
                <a:latin typeface="Cambria" panose="02040503050406030204" pitchFamily="18" charset="0"/>
              </a:rPr>
              <a:t> районе функционируют  учреждения культуры:</a:t>
            </a:r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  <p:pic>
        <p:nvPicPr>
          <p:cNvPr id="1026" name="Picture 2" descr="Картинки по запросу &quot;библиотека кожевниково&quot;&quot;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" t="11756" r="10077" b="-4641"/>
          <a:stretch/>
        </p:blipFill>
        <p:spPr bwMode="auto">
          <a:xfrm>
            <a:off x="3131840" y="5309984"/>
            <a:ext cx="2122714" cy="154801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библиотека кожевниково&quot;&quot;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5" t="9730" r="19274" b="11276"/>
          <a:stretch/>
        </p:blipFill>
        <p:spPr bwMode="auto">
          <a:xfrm>
            <a:off x="94319" y="908720"/>
            <a:ext cx="1959428" cy="131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&quot;детская школа искусств кожевниково&quot;&quot;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9" t="16048" r="1200"/>
          <a:stretch/>
        </p:blipFill>
        <p:spPr bwMode="auto">
          <a:xfrm>
            <a:off x="7116695" y="3645024"/>
            <a:ext cx="2044990" cy="151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&quot;детская школа искусств кожевниково&quot;&quot;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1" r="12921" b="17482"/>
          <a:stretch/>
        </p:blipFill>
        <p:spPr bwMode="auto">
          <a:xfrm>
            <a:off x="6156176" y="5162153"/>
            <a:ext cx="2819165" cy="113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2001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&quot;сельские библиотеки кожевниково&quot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034" y="1002473"/>
            <a:ext cx="2276625" cy="170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77076"/>
            <a:ext cx="408491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Домов культуры, 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переданным полномочиям от сельских поселений 21 847,3 тыс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b="1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" y="1420295"/>
            <a:ext cx="408491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платных 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по домам культуры 1 367,9 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</a:t>
            </a:r>
          </a:p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31" y="8639"/>
            <a:ext cx="9144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100" y="2710763"/>
            <a:ext cx="5309053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"Доступная среда для инвалидов на период 2017 -2020 годы» 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 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числе:</a:t>
            </a:r>
          </a:p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ежегодного фестиваля «Преодолей себя»,  30,0 тыс. рублей; </a:t>
            </a:r>
          </a:p>
          <a:p>
            <a:pPr algn="ctr"/>
            <a:endPara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специалистов на территории </a:t>
            </a:r>
            <a:r>
              <a:rPr lang="ru-RU" sz="1600" b="1" dirty="0" err="1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района» на «Оплату жилья специалистам учреждений культуры и спорта, МБУ ДО "ДШИ" 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35,0 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 </a:t>
            </a:r>
            <a:endParaRPr lang="ru-RU" sz="1600" b="1" dirty="0" smtClean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"Развитие культуры </a:t>
            </a:r>
            <a:r>
              <a:rPr lang="ru-RU" sz="1600" b="1" dirty="0" err="1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на 2015-2020 годы" 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2 100 тыс. руб.</a:t>
            </a:r>
          </a:p>
          <a:p>
            <a:pPr algn="ctr"/>
            <a:endParaRPr lang="ru-RU" sz="1600" b="1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«Молодежь </a:t>
            </a:r>
            <a:r>
              <a:rPr lang="ru-RU" sz="1600" b="1" dirty="0" err="1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на 2016-2020 годы» 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тыс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				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21154" y="2283814"/>
            <a:ext cx="359053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вопросы в области культуры</a:t>
            </a:r>
            <a:endParaRPr lang="ru-RU" sz="1600" b="1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93161" y="2694363"/>
            <a:ext cx="3456384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содержание МКУ «Централизованная бухгалтерия учреждений культуры и спорта </a:t>
            </a:r>
          </a:p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2 669  т. руб.  штат 6 человек</a:t>
            </a:r>
          </a:p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культуре, спорту, молодёжной политике и связям с общественностью расходы</a:t>
            </a:r>
          </a:p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2 737 т. р., штат 5 человек.</a:t>
            </a:r>
            <a:endParaRPr lang="ru-RU" sz="1600" b="1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Ð°ÑÑÐ¸Ð½ÐºÐ¸ Ð¿Ð¾ Ð·Ð°Ð¿ÑÐ¾ÑÑ Ð±ÑÑÐ³Ð°Ð»ÑÐµÑ ÑÐ¿ÑÐ°Ð²ÐµÐ½ÐµÑ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887" y="5002687"/>
            <a:ext cx="2172294" cy="144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78458" y="477076"/>
            <a:ext cx="408491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обеспечение деятельности библиотек  14 022,7  тыс</a:t>
            </a:r>
            <a:r>
              <a:rPr lang="ru-RU" sz="1600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600" b="1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Раздел 0800 «Культура»   расходы 39 981 тыс. руб.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723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9754"/>
            <a:ext cx="9134835" cy="6109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РАЗДЕЛ 0900  «ЗДРАВООХРАНЕНИЕ» 100,0 тыс. руб. </a:t>
            </a:r>
            <a:endParaRPr lang="ru-RU" altLang="ru-RU" sz="2000" dirty="0" smtClean="0">
              <a:solidFill>
                <a:srgbClr val="002060"/>
              </a:solidFill>
            </a:endParaRPr>
          </a:p>
        </p:txBody>
      </p:sp>
      <p:pic>
        <p:nvPicPr>
          <p:cNvPr id="6146" name="Picture 2" descr="D:\DD\Desktop\Для бюджета для граждан\презентация\сироты\Вызов-врача-на-до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22" y="934551"/>
            <a:ext cx="2040814" cy="15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Картинки по запросу картинка скорая помощ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04" y="3423557"/>
            <a:ext cx="2390775" cy="1914525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52791251"/>
              </p:ext>
            </p:extLst>
          </p:nvPr>
        </p:nvGraphicFramePr>
        <p:xfrm>
          <a:off x="429521" y="1556792"/>
          <a:ext cx="705678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6" name="Picture 8" descr="Картинки по запросу &quot;Кожевниковская больница новые специалисты&quot;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3557"/>
            <a:ext cx="2733294" cy="245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40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Картинки по запросу социальная поддерж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62071" cy="94655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1357298"/>
            <a:ext cx="414337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МП «Устойчивое развитие  сельских территорий» на улучшение жилищных условий граждан, проживающих в сельской местности  1 328 т.р.</a:t>
            </a:r>
            <a:endParaRPr lang="ru-RU" sz="20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руб.</a:t>
            </a:r>
            <a:endParaRPr lang="ru-RU" sz="1600" b="1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857496"/>
            <a:ext cx="4143372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МП «Обеспечение доступности жилья и улучшение качества жилищных условий населения </a:t>
            </a:r>
            <a:r>
              <a:rPr lang="ru-RU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Кожевниковского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района 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538,6  т .руб.</a:t>
            </a:r>
          </a:p>
          <a:p>
            <a:pPr algn="ctr"/>
            <a:r>
              <a:rPr lang="ru-RU" b="1" dirty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61106-C846-476A-A05E-CDAFDFFF5610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4857760"/>
            <a:ext cx="4227761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ru-RU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Софинансирование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расходов на оказание помощи в ремонте жилья из числа участников ВОВ., тружеников тыла 200,0 </a:t>
            </a:r>
            <a:r>
              <a:rPr lang="ru-RU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т.р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МБТ в сельские поселения</a:t>
            </a:r>
            <a:endParaRPr lang="ru-RU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357291" y="0"/>
            <a:ext cx="7786710" cy="571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Раздел 1000 «Социальная политика     46 452,2 тыс. руб.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5000628" y="1285860"/>
            <a:ext cx="3929090" cy="1000132"/>
            <a:chOff x="2847546" y="0"/>
            <a:chExt cx="4785301" cy="110876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Прямоугольник 20"/>
            <p:cNvSpPr/>
            <p:nvPr/>
          </p:nvSpPr>
          <p:spPr>
            <a:xfrm>
              <a:off x="2847546" y="0"/>
              <a:ext cx="4785301" cy="1108762"/>
            </a:xfrm>
            <a:prstGeom prst="rect">
              <a:avLst/>
            </a:prstGeom>
            <a:sp3d contourW="19050" prstMaterial="metal">
              <a:bevelT w="88900" h="203200" prst="riblet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2847546" y="0"/>
              <a:ext cx="4785301" cy="110876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0125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rgbClr val="002060"/>
                  </a:solidFill>
                  <a:latin typeface="Cambria" panose="02040503050406030204" pitchFamily="18" charset="0"/>
                </a:rPr>
                <a:t>Выплата денежных средств опекунам на содержание детей   2 387 т. руб.</a:t>
              </a:r>
              <a:endParaRPr lang="ru-RU" sz="2000" b="1" kern="1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928662" y="571480"/>
            <a:ext cx="3456384" cy="646331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местного бюджета </a:t>
            </a:r>
          </a:p>
          <a:p>
            <a:pPr algn="ctr"/>
            <a:r>
              <a:rPr lang="ru-RU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2 066,3 тыс. руб.</a:t>
            </a:r>
            <a:endParaRPr lang="ru-RU" b="1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86380" y="571480"/>
            <a:ext cx="345638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B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областного бюджета  44 385 тыс. руб.</a:t>
            </a:r>
            <a:endParaRPr lang="ru-RU" b="1" dirty="0">
              <a:solidFill>
                <a:srgbClr val="002B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5000628" y="2428868"/>
            <a:ext cx="4143372" cy="949153"/>
            <a:chOff x="2732262" y="771317"/>
            <a:chExt cx="4900585" cy="94915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6" name="Прямоугольник 25"/>
            <p:cNvSpPr/>
            <p:nvPr/>
          </p:nvSpPr>
          <p:spPr>
            <a:xfrm>
              <a:off x="2732262" y="771317"/>
              <a:ext cx="4900585" cy="949153"/>
            </a:xfrm>
            <a:prstGeom prst="rect">
              <a:avLst/>
            </a:prstGeom>
            <a:sp3d contourW="19050" prstMaterial="metal">
              <a:bevelT w="88900" h="203200" prst="riblet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Прямоугольник 26"/>
            <p:cNvSpPr/>
            <p:nvPr/>
          </p:nvSpPr>
          <p:spPr>
            <a:xfrm>
              <a:off x="2732262" y="771317"/>
              <a:ext cx="4900585" cy="94915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0125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rgbClr val="002060"/>
                  </a:solidFill>
                  <a:latin typeface="Cambria" panose="02040503050406030204" pitchFamily="18" charset="0"/>
                </a:rPr>
                <a:t>Выплата денежных средств приемным семьям на содержание детей  23 293 т.руб.</a:t>
              </a:r>
              <a:endParaRPr lang="ru-RU" sz="1800" b="1" kern="1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5000628" y="3571876"/>
            <a:ext cx="414337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Предоставление жилья детям-сиротам- 8 714 тыс.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929190" y="4500570"/>
            <a:ext cx="408491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Расходы на оказание помощи в ремонте жилья из числа участников ВОВ., тружеников тыла 200,0 т. р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4857752" y="5786454"/>
            <a:ext cx="4143372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Субсидии на развитие жилищного строительства на сельских территориях  8 902 т. р.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8723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4"/>
          <p:cNvSpPr/>
          <p:nvPr/>
        </p:nvSpPr>
        <p:spPr>
          <a:xfrm>
            <a:off x="539830" y="887720"/>
            <a:ext cx="7106136" cy="932491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2280"/>
          </a:xfr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>
              <a:defRPr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1100 «Физическая  культура и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спорт»  8 263 тыс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32850" y="948649"/>
            <a:ext cx="6715140" cy="39703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Подраздел 1101 «Физическая культура» 7 567,7 тыс. руб. : 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СОЦ «Колос» 6 050,4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(ФОТ 4 182,7 т.р.)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«Развитие физической культуры и спорта на территории МО «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Кожевниковский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на 2015-2020годы  830,4 т.руб. в том числе: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учебно-тренировочных сборов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районных спортивно-массовых мероприятий, конкурсов и праздников ; Развитие хоккейного движения в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Кожевниковском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 ; функционирование Центра тестирования нормативов ГТО образования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спортивным инвентарем сельских поселений;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Финансирование членов сборной района и лучшего спортивного коллектива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транспортного средства 1 544,7 т. 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19067" y="4886175"/>
            <a:ext cx="91440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1102 «Массовый спорт»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оборудования для малобюджетных площадок по месту жительства и учебы в с.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600, 0 т.р.</a:t>
            </a:r>
            <a:endParaRPr lang="ru-RU" sz="2000" dirty="0"/>
          </a:p>
        </p:txBody>
      </p:sp>
      <p:pic>
        <p:nvPicPr>
          <p:cNvPr id="2" name="Picture 2" descr="Картинки по запросу спорт площадка гто в кожевниково"/>
          <p:cNvPicPr>
            <a:picLocks noChangeAspect="1" noChangeArrowheads="1"/>
          </p:cNvPicPr>
          <p:nvPr/>
        </p:nvPicPr>
        <p:blipFill>
          <a:blip r:embed="rId3"/>
          <a:srcRect l="18110"/>
          <a:stretch>
            <a:fillRect/>
          </a:stretch>
        </p:blipFill>
        <p:spPr bwMode="auto">
          <a:xfrm>
            <a:off x="-19068" y="2875120"/>
            <a:ext cx="2428860" cy="1965016"/>
          </a:xfrm>
          <a:prstGeom prst="rect">
            <a:avLst/>
          </a:prstGeom>
          <a:noFill/>
        </p:spPr>
      </p:pic>
      <p:sp>
        <p:nvSpPr>
          <p:cNvPr id="11268" name="AutoShape 4" descr="Картинки по запросу спортинвента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Картинки по запросу спортинвента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Картинки по запросу спортинвента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4" name="Picture 10" descr="Картинки по запросу спортинвентар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9067" y="948649"/>
            <a:ext cx="2428859" cy="149631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7052739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Картинки по запросу спорт"/>
          <p:cNvPicPr>
            <a:picLocks noChangeAspect="1" noChangeArrowheads="1"/>
          </p:cNvPicPr>
          <p:nvPr/>
        </p:nvPicPr>
        <p:blipFill>
          <a:blip r:embed="rId3"/>
          <a:srcRect t="3192"/>
          <a:stretch>
            <a:fillRect/>
          </a:stretch>
        </p:blipFill>
        <p:spPr bwMode="auto">
          <a:xfrm>
            <a:off x="0" y="1000108"/>
            <a:ext cx="4143372" cy="31309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170" name="AutoShape 2" descr="Картинки по запросу ремонт трибун кожевнико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-37924"/>
            <a:ext cx="9144000" cy="11094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Раздел 1100 «Физическая  культура и спорт  8 263  тыс. руб. </a:t>
            </a:r>
          </a:p>
          <a:p>
            <a:pPr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1103 «Спорт высших достижений» 95,4  т. руб.</a:t>
            </a:r>
            <a:endParaRPr lang="ru-RU" sz="2000" dirty="0" smtClean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6216" y="1070869"/>
            <a:ext cx="4857784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 «Развитие молодежной политики, физической культуры и спорта в Томской области» подпрограмма развитие массового спорта, спорта высших достижений и системы подготовки  спортивного резерва» Расходы областного бюджета на обеспечение участия спортивных сборных команд муниципальных районов и городских округов Томской области в официальных региональных спортивных, физкультурных мероприятиях, проводимых на территории Томской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2396252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40" name="Picture 2" descr="http://static.baza.farpost.ru/v/1400298596770_bullet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21558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Картинки по запросу финансовая помощь поселению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000108"/>
            <a:ext cx="2095500" cy="17145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6608763"/>
            <a:ext cx="9144000" cy="2492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47106" name="Группа 6"/>
          <p:cNvGrpSpPr>
            <a:grpSpLocks/>
          </p:cNvGrpSpPr>
          <p:nvPr/>
        </p:nvGrpSpPr>
        <p:grpSpPr bwMode="auto">
          <a:xfrm>
            <a:off x="0" y="0"/>
            <a:ext cx="9144000" cy="981075"/>
            <a:chOff x="0" y="0"/>
            <a:chExt cx="9144000" cy="98072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9144000" cy="980728"/>
            </a:xfrm>
            <a:prstGeom prst="rect">
              <a:avLst/>
            </a:prstGeom>
            <a:grp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48540" y="188640"/>
              <a:ext cx="7072577" cy="523220"/>
            </a:xfrm>
            <a:prstGeom prst="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Финансовая помощь бюджетам поселений</a:t>
              </a:r>
            </a:p>
          </p:txBody>
        </p:sp>
      </p:grpSp>
      <p:graphicFrame>
        <p:nvGraphicFramePr>
          <p:cNvPr id="26" name="Group 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422916"/>
              </p:ext>
            </p:extLst>
          </p:nvPr>
        </p:nvGraphicFramePr>
        <p:xfrm>
          <a:off x="-1" y="2643182"/>
          <a:ext cx="9144001" cy="4214818"/>
        </p:xfrm>
        <a:graphic>
          <a:graphicData uri="http://schemas.openxmlformats.org/drawingml/2006/table">
            <a:tbl>
              <a:tblPr/>
              <a:tblGrid>
                <a:gridCol w="5106190"/>
                <a:gridCol w="1345937"/>
                <a:gridCol w="1345937"/>
                <a:gridCol w="1345937"/>
              </a:tblGrid>
              <a:tr h="715926"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финансовой помощи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2018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(тыс. 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77448">
                <a:tc>
                  <a:txBody>
                    <a:bodyPr/>
                    <a:lstStyle/>
                    <a:p>
                      <a:pPr marL="13652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Дотация бюджетам поселений на выравнивание бюджетной обеспеченности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CDA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20 954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CDA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27 149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CDA"/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36 668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FCDA"/>
                    </a:solidFill>
                  </a:tcPr>
                </a:tc>
              </a:tr>
              <a:tr h="750948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20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За счет субвенции из областного бюджета</a:t>
                      </a:r>
                    </a:p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20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17 442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23 256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659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FBB1"/>
                    </a:solidFill>
                  </a:tcPr>
                </a:tc>
              </a:tr>
              <a:tr h="835248">
                <a:tc>
                  <a:txBody>
                    <a:bodyPr/>
                    <a:lstStyle/>
                    <a:p>
                      <a:pPr marL="422275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За счет собственных доходов бюджета муниципального района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3 512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3 893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3 808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35248">
                <a:tc>
                  <a:txBody>
                    <a:bodyPr/>
                    <a:lstStyle/>
                    <a:p>
                      <a:pPr marL="422275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Прочие межбюджетные трансферты общего характера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10 274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8 971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6525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7 201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13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DD\Desktop\Бюджет для граждан отчет 2016\Для бюджета для граждан\эмбле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448" y="1052736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4170" y="1242021"/>
            <a:ext cx="5090187" cy="1296144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1 072 988</a:t>
            </a: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9471" y="2752447"/>
            <a:ext cx="5133121" cy="112450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078 143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2405" y="4107788"/>
            <a:ext cx="5090187" cy="1554406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Дефицит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-5 155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9344" y="0"/>
            <a:ext cx="9163344" cy="10527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b="1" dirty="0" smtClean="0">
                <a:solidFill>
                  <a:srgbClr val="002060"/>
                </a:solidFill>
                <a:latin typeface="Cambria" pitchFamily="18" charset="0"/>
              </a:rPr>
              <a:t>Параметры  </a:t>
            </a:r>
            <a:r>
              <a:rPr lang="ru-RU" altLang="ru-RU" sz="2400" b="1" dirty="0">
                <a:solidFill>
                  <a:srgbClr val="002060"/>
                </a:solidFill>
                <a:latin typeface="Cambria" pitchFamily="18" charset="0"/>
              </a:rPr>
              <a:t>к</a:t>
            </a:r>
            <a:r>
              <a:rPr lang="ru-RU" altLang="ru-RU" sz="2400" b="1" dirty="0" smtClean="0">
                <a:solidFill>
                  <a:srgbClr val="002060"/>
                </a:solidFill>
                <a:latin typeface="Cambria" pitchFamily="18" charset="0"/>
              </a:rPr>
              <a:t>онсолидированного бюджета на 2020 год,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Cambria" pitchFamily="18" charset="0"/>
              </a:rPr>
              <a:t>в тыс. руб. (бюджет района и бюджеты сельских поселений)</a:t>
            </a:r>
          </a:p>
        </p:txBody>
      </p:sp>
      <p:pic>
        <p:nvPicPr>
          <p:cNvPr id="7" name="Picture 2" descr="http://allaboutfinance.ru/wp-content/uploads/2013/04/byudzh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0764" y="3501008"/>
            <a:ext cx="2882590" cy="216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702705" y="3646123"/>
            <a:ext cx="13937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БЮДЖЕТ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 descr="Картинки по запросу дефицит расходы больше доходо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0" y="-1538288"/>
            <a:ext cx="2021566" cy="126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75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54418" cy="685800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форма образования и расходования денежных средств. </a:t>
            </a:r>
          </a:p>
          <a:p>
            <a:pPr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Другими словами - это план доходов и расходов на определенный период.     </a:t>
            </a:r>
          </a:p>
          <a:p>
            <a:pPr algn="ctr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4823" y="1052736"/>
            <a:ext cx="8532617" cy="138106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бывают бюджеты?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2714619"/>
            <a:ext cx="2000264" cy="109262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бюджет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58559" y="3000372"/>
            <a:ext cx="3141633" cy="92869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публичных образований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29454" y="2714619"/>
            <a:ext cx="1928826" cy="10926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организаций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5662" y="4267892"/>
            <a:ext cx="2446137" cy="209006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(федеральный бюджет и бюджеты государственных внебюджетных фондов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8992" y="4500570"/>
            <a:ext cx="2500330" cy="18573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Российской Федерации(региональный бюджет и бюджеты территориальных внебюджетных фондов)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34889" y="4230232"/>
            <a:ext cx="2143140" cy="212772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(местные бюджеты)</a:t>
            </a:r>
          </a:p>
        </p:txBody>
      </p:sp>
      <p:sp>
        <p:nvSpPr>
          <p:cNvPr id="14" name="Стрелка влево 13"/>
          <p:cNvSpPr/>
          <p:nvPr/>
        </p:nvSpPr>
        <p:spPr>
          <a:xfrm rot="18897143">
            <a:off x="1306212" y="2418885"/>
            <a:ext cx="517639" cy="264196"/>
          </a:xfrm>
          <a:prstGeom prst="leftArrow">
            <a:avLst/>
          </a:prstGeom>
          <a:ln>
            <a:solidFill>
              <a:srgbClr val="4C2AAC"/>
            </a:solidFill>
          </a:ln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357686" y="2428868"/>
            <a:ext cx="502346" cy="571504"/>
          </a:xfrm>
          <a:prstGeom prst="downArrow">
            <a:avLst/>
          </a:prstGeom>
          <a:ln>
            <a:solidFill>
              <a:srgbClr val="4C2AAC"/>
            </a:solidFill>
          </a:ln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13237688">
            <a:off x="7297229" y="2473013"/>
            <a:ext cx="402032" cy="254212"/>
          </a:xfrm>
          <a:prstGeom prst="leftArrow">
            <a:avLst/>
          </a:prstGeom>
          <a:ln>
            <a:solidFill>
              <a:srgbClr val="4C2AAC"/>
            </a:solidFill>
          </a:ln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 prst="angle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19236666">
            <a:off x="2661085" y="4015053"/>
            <a:ext cx="881598" cy="420517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429124" y="3929066"/>
            <a:ext cx="430908" cy="571504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 rot="12362280">
            <a:off x="5856394" y="3988237"/>
            <a:ext cx="915209" cy="391809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7657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1" y="1145906"/>
            <a:ext cx="6289737" cy="216024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 884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Консолидированный бюджет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1 072 988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Налоговые и неналоговые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188 369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</a:rPr>
              <a:t>Безвозмездные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884 620</a:t>
            </a: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sz="1400" dirty="0" smtClean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6748" y="3530217"/>
            <a:ext cx="4824536" cy="199393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Районный </a:t>
            </a:r>
            <a:r>
              <a:rPr lang="ru-RU" sz="2000" b="1" dirty="0">
                <a:solidFill>
                  <a:srgbClr val="002060"/>
                </a:solidFill>
              </a:rPr>
              <a:t>бюджет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1 048 947</a:t>
            </a:r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Налоговые и неналоговые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142 282</a:t>
            </a:r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2060"/>
                </a:solidFill>
              </a:rPr>
              <a:t>Безвозмездные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906 665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42384" y="3595310"/>
            <a:ext cx="3240359" cy="1993930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Бюджеты поселений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116 497</a:t>
            </a:r>
            <a:endParaRPr lang="ru-RU" b="1" dirty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Налоговые и неналоговые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46 087</a:t>
            </a:r>
            <a:endParaRPr lang="ru-RU" b="1" dirty="0">
              <a:solidFill>
                <a:srgbClr val="002060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2060"/>
                </a:solidFill>
              </a:rPr>
              <a:t>Безвозмездные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70 410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9344" y="-18189"/>
            <a:ext cx="9163344" cy="10527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b="1" dirty="0" smtClean="0">
                <a:solidFill>
                  <a:srgbClr val="002060"/>
                </a:solidFill>
                <a:latin typeface="Cambria" pitchFamily="18" charset="0"/>
              </a:rPr>
              <a:t>Доходы консолидированного бюджета на 2020 год,</a:t>
            </a:r>
          </a:p>
          <a:p>
            <a:r>
              <a:rPr lang="ru-RU" altLang="ru-RU" sz="2400" b="1" dirty="0" smtClean="0">
                <a:solidFill>
                  <a:srgbClr val="002060"/>
                </a:solidFill>
                <a:latin typeface="Cambria" pitchFamily="18" charset="0"/>
              </a:rPr>
              <a:t>в тыс. руб.</a:t>
            </a:r>
          </a:p>
        </p:txBody>
      </p:sp>
      <p:sp>
        <p:nvSpPr>
          <p:cNvPr id="6" name="Плюс 5"/>
          <p:cNvSpPr/>
          <p:nvPr/>
        </p:nvSpPr>
        <p:spPr>
          <a:xfrm>
            <a:off x="4862264" y="4062145"/>
            <a:ext cx="914400" cy="914400"/>
          </a:xfrm>
          <a:prstGeom prst="mathPl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323528" y="1772816"/>
            <a:ext cx="864096" cy="1368152"/>
          </a:xfrm>
          <a:prstGeom prst="curv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8157053" y="1772816"/>
            <a:ext cx="648072" cy="1383218"/>
          </a:xfrm>
          <a:prstGeom prst="curved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4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4408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подготовлен Управлением финансов Администрации </a:t>
            </a:r>
            <a:r>
              <a:rPr lang="ru-RU" alt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b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с.Кожевниково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ул. Гагарина,17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График работы  Управления финансов: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понедельника  по пятницу - с 9-00 до 17-15;</a:t>
            </a:r>
            <a:b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суббота, воскресенье - выходные дни.</a:t>
            </a:r>
            <a:b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Обеденный перерыв - с 13-00 до 14-00.</a:t>
            </a:r>
            <a:r>
              <a:rPr lang="en-US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  <a:b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kojevnik@findep.org</a:t>
            </a:r>
            <a:br>
              <a:rPr lang="en-US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 8(38244) 2-12-16 </a:t>
            </a:r>
            <a:b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Ольга Леонидовна </a:t>
            </a:r>
            <a:r>
              <a:rPr lang="ru-RU" alt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Вильт</a:t>
            </a:r>
            <a: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начальник Управления финансов </a:t>
            </a:r>
            <a:b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электронной версией бюджета для граждан можно ознакомиться на сайте Администрации </a:t>
            </a:r>
            <a:r>
              <a:rPr lang="ru-RU" alt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Кожевниковского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http://kogadm.ru/content/budget_grashdan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73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1918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подходы к формированию расходов бюджета на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alt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1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D\Desktop\Для бюджета для граждан\презентация\герб\скачанные файлы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322" y="1275587"/>
            <a:ext cx="2143125" cy="23891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D:\DD\Desktop\Для бюджета для граждан\презентация\герб\скачанные файлы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376" y="1258918"/>
            <a:ext cx="2389188" cy="23891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D:\DD\Desktop\Для бюджета для граждан\презентация\герб\images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30" y="1276351"/>
            <a:ext cx="1711325" cy="242368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D:\DD\Desktop\Для бюджета для граждан\презентация\герб\скачанные файлы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066" y="1258918"/>
            <a:ext cx="1511300" cy="23891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D:\DD\Desktop\Для бюджета для граждан\презентация\герб\booklet-size-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790" y="4118253"/>
            <a:ext cx="2471738" cy="16430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Прямоугольник 11"/>
          <p:cNvSpPr>
            <a:spLocks noChangeArrowheads="1"/>
          </p:cNvSpPr>
          <p:nvPr/>
        </p:nvSpPr>
        <p:spPr bwMode="auto">
          <a:xfrm>
            <a:off x="703127" y="5230276"/>
            <a:ext cx="4785075" cy="646113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</a:rPr>
              <a:t>Устав муниципального образования «</a:t>
            </a:r>
            <a:r>
              <a:rPr lang="ru-RU" altLang="ru-RU" sz="1800" b="1" dirty="0" err="1">
                <a:solidFill>
                  <a:srgbClr val="002060"/>
                </a:solidFill>
                <a:latin typeface="Times New Roman" pitchFamily="18" charset="0"/>
              </a:rPr>
              <a:t>Кожевниковский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</a:rPr>
              <a:t> район»</a:t>
            </a:r>
          </a:p>
        </p:txBody>
      </p:sp>
      <p:sp>
        <p:nvSpPr>
          <p:cNvPr id="9224" name="TextBox 3"/>
          <p:cNvSpPr txBox="1">
            <a:spLocks noChangeArrowheads="1"/>
          </p:cNvSpPr>
          <p:nvPr/>
        </p:nvSpPr>
        <p:spPr bwMode="auto">
          <a:xfrm>
            <a:off x="587375" y="3821113"/>
            <a:ext cx="4874419" cy="64633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</a:rPr>
              <a:t>Положение о бюджетном процессе в </a:t>
            </a:r>
            <a:r>
              <a:rPr lang="ru-RU" altLang="ru-RU" sz="1800" b="1" dirty="0" err="1">
                <a:solidFill>
                  <a:srgbClr val="002060"/>
                </a:solidFill>
                <a:latin typeface="Times New Roman" pitchFamily="18" charset="0"/>
              </a:rPr>
              <a:t>Кожевниковском</a:t>
            </a: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</a:rPr>
              <a:t> районе</a:t>
            </a:r>
          </a:p>
        </p:txBody>
      </p:sp>
      <p:sp>
        <p:nvSpPr>
          <p:cNvPr id="9228" name="TextBox 7"/>
          <p:cNvSpPr txBox="1">
            <a:spLocks noChangeArrowheads="1"/>
          </p:cNvSpPr>
          <p:nvPr/>
        </p:nvSpPr>
        <p:spPr bwMode="auto">
          <a:xfrm>
            <a:off x="677810" y="4683765"/>
            <a:ext cx="4810393" cy="36988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</a:rPr>
              <a:t>            Законы Томской области</a:t>
            </a:r>
          </a:p>
        </p:txBody>
      </p:sp>
      <p:sp>
        <p:nvSpPr>
          <p:cNvPr id="9229" name="Прямоугольник 8"/>
          <p:cNvSpPr>
            <a:spLocks noChangeArrowheads="1"/>
          </p:cNvSpPr>
          <p:nvPr/>
        </p:nvSpPr>
        <p:spPr bwMode="auto">
          <a:xfrm>
            <a:off x="677809" y="6008059"/>
            <a:ext cx="4810393" cy="36988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2060"/>
                </a:solidFill>
                <a:latin typeface="Times New Roman" pitchFamily="18" charset="0"/>
              </a:rPr>
              <a:t>   Муниципальные правовые акты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основа бюджетного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Блок-схема: узел 1"/>
          <p:cNvSpPr/>
          <p:nvPr/>
        </p:nvSpPr>
        <p:spPr>
          <a:xfrm>
            <a:off x="63010" y="1358900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275805" y="5441897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248647" y="4828350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248647" y="3910110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7292075" y="1374888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4534213" y="1374888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275805" y="6081568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2114154" y="1395896"/>
            <a:ext cx="207168" cy="22287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44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D:\DD\Desktop\Для бюджета для граждан\презентация\герб\скачанные файлы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920750"/>
            <a:ext cx="242411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3335338" y="887413"/>
            <a:ext cx="5824537" cy="15319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273050" indent="-273050" algn="l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0BD0D9"/>
              </a:buClr>
              <a:buSzPct val="95000"/>
              <a:buFontTx/>
              <a:buNone/>
            </a:pPr>
            <a:r>
              <a:rPr lang="ru-RU" altLang="ru-RU" sz="1800" b="1" dirty="0">
                <a:solidFill>
                  <a:srgbClr val="03495C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 Федеральному Собранию Российской федерации, определяющих бюджетную политику (требования к бюджетной политике) в Российской Федерации</a:t>
            </a:r>
          </a:p>
          <a:p>
            <a:pPr algn="ctr">
              <a:buClr>
                <a:srgbClr val="0BD0D9"/>
              </a:buClr>
              <a:buSzPct val="95000"/>
              <a:buFontTx/>
              <a:buNone/>
            </a:pPr>
            <a:r>
              <a:rPr lang="ru-RU" altLang="ru-RU" sz="1800" b="1" dirty="0">
                <a:solidFill>
                  <a:srgbClr val="03495C"/>
                </a:solidFill>
                <a:latin typeface="Constantia" pitchFamily="18" charset="0"/>
              </a:rPr>
              <a:t>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69962" y="2419350"/>
            <a:ext cx="8174037" cy="2246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 экономического развития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района на очередной   финансовый год </a:t>
            </a:r>
          </a:p>
          <a:p>
            <a:pPr algn="l">
              <a:defRPr/>
            </a:pP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algn="l"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</a:p>
          <a:p>
            <a:pPr algn="l"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550" y="2644775"/>
            <a:ext cx="80645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800" b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 algn="l">
              <a:defRPr/>
            </a:pP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бюджетной политики и основные направления налоговой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Кожевниковского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6" name="Picture 3" descr="D:\DD\Desktop\Для бюджета для граждан\презентация\герб\comp200809250541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891" y="4869160"/>
            <a:ext cx="2260984" cy="1995190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21" name="TextBox 20"/>
          <p:cNvSpPr txBox="1"/>
          <p:nvPr/>
        </p:nvSpPr>
        <p:spPr>
          <a:xfrm>
            <a:off x="0" y="0"/>
            <a:ext cx="9200158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составления проекта бюджета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642910" y="3929066"/>
            <a:ext cx="215900" cy="685377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642910" y="3143248"/>
            <a:ext cx="215900" cy="685377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642910" y="2285992"/>
            <a:ext cx="215900" cy="685377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647700" y="968004"/>
            <a:ext cx="215900" cy="685377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897672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9819</TotalTime>
  <Words>4978</Words>
  <Application>Microsoft Office PowerPoint</Application>
  <PresentationFormat>Экран (4:3)</PresentationFormat>
  <Paragraphs>826</Paragraphs>
  <Slides>61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подходы к формированию расходов бюджета на 2020 год</vt:lpstr>
      <vt:lpstr>Презентация PowerPoint</vt:lpstr>
      <vt:lpstr>Презентация PowerPoint</vt:lpstr>
      <vt:lpstr>ГРАФИК ПОДГОТОВКИ БЮДЖЕТА   МО «КОЖЕВНИКОВСКИЙ РАЙОН»  </vt:lpstr>
      <vt:lpstr>Цели и задачи бюджетной политики</vt:lpstr>
      <vt:lpstr>Цели и задачи налоговой политики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бюджета МО «Кожевниковский  район» на 2020 год</vt:lpstr>
      <vt:lpstr>Презентация PowerPoint</vt:lpstr>
      <vt:lpstr>БЕЗВОЗМЕЗДНЫЕ ПОСТУПЛЕНИЯ  ИЗ ОБЛАСТНОГО БЮДЖЕТА В 2020  ГОДУ  906 665 тыс. рублей  </vt:lpstr>
      <vt:lpstr>Бюджет МО «Кожевниковский район» на 2020 год (тыс.руб.)</vt:lpstr>
      <vt:lpstr>ОБЩИЕ ХАРАКТЕРИСТИКИ БЮДЖЕТА   МО «КОЖЕВНИКОВСКИЙ РАЙОН»  НА 2020 год </vt:lpstr>
      <vt:lpstr>Презентация PowerPoint</vt:lpstr>
      <vt:lpstr>Налоговые доходы бюджета  на 2020 год </vt:lpstr>
      <vt:lpstr>Неналоговые доходы бюджета  на 2020 год </vt:lpstr>
      <vt:lpstr>Презентация PowerPoint</vt:lpstr>
      <vt:lpstr>Отраслевая структура распределения  расходов бюджета Кожевниковского района на 2020 год (1 052 021 тыс. 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0200 «Национальная оборона» 1 325,150  тыс. руб. </vt:lpstr>
      <vt:lpstr>  Раздел 0400 «Национальная экономика» 114 162 тыс. руб. подраздел 0405 «Сельское хозяйство»   78 172 тыс. руб.  </vt:lpstr>
      <vt:lpstr>  Раздел 0400 «Национальная экономика» 114 162 т.р. подраздел  Дорожное хозяйство (дорожные фонды) 35 272,6, 6  т. р.  </vt:lpstr>
      <vt:lpstr>Формирование Дорожного фонда на 2020 год</vt:lpstr>
      <vt:lpstr> Раздел 0400 «Национальная экономика» 114 162 т.р. подраздел  «Другие вопросы в области национальной экономики» 717,2 тыс. руб. </vt:lpstr>
      <vt:lpstr>   раздел 0500 «Жилищно- коммунальное хозяйство»    112 393 тыс. руб.</vt:lpstr>
      <vt:lpstr>   раздел 0500 «Жилищно- коммунальное                              хозяйство»    112 393 тыс. руб.</vt:lpstr>
      <vt:lpstr>Презентация PowerPoint</vt:lpstr>
      <vt:lpstr>Раздел 0700  РАСХОДЫ БЮДЖЕТА  МО «КОЖЕВНИКОВСКИЙ РАЙОН»  НА ОБРАЗОВАНИЕ  611 685 тыс. руб.</vt:lpstr>
      <vt:lpstr>  </vt:lpstr>
      <vt:lpstr>  </vt:lpstr>
      <vt:lpstr> 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 1100 «Физическая  культура и спорт»  8 263 тыс. руб.  </vt:lpstr>
      <vt:lpstr>Презентация PowerPoint</vt:lpstr>
      <vt:lpstr>Презентация PowerPoint</vt:lpstr>
      <vt:lpstr>Презентация PowerPoint</vt:lpstr>
      <vt:lpstr>Презентация PowerPoint</vt:lpstr>
      <vt:lpstr>«Бюджет для граждан» подготовлен Управлением финансов Администрации Кожевниковского района  с.Кожевниково, ул. Гагарина,17 График работы  Управления финансов: С понедельника  по пятницу - с 9-00 до 17-15; суббота, воскресенье - выходные дни. Обеденный перерыв - с 13-00 до 14-00. Контактная информация: E-mail: kojevnik@findep.org тел. 8(38244) 2-12-16  Ольга Леонидовна Вильт начальник Управления финансов  С электронной версией бюджета для граждан можно ознакомиться на сайте Администрации Кожевниковского района : http://kogadm.ru/content/budget_grashdan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884</cp:revision>
  <cp:lastPrinted>2020-04-24T05:43:33Z</cp:lastPrinted>
  <dcterms:created xsi:type="dcterms:W3CDTF">2016-11-23T11:36:48Z</dcterms:created>
  <dcterms:modified xsi:type="dcterms:W3CDTF">2020-04-27T03:41:34Z</dcterms:modified>
</cp:coreProperties>
</file>