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9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74" r:id="rId2"/>
    <p:sldId id="353" r:id="rId3"/>
    <p:sldId id="358" r:id="rId4"/>
    <p:sldId id="343" r:id="rId5"/>
    <p:sldId id="399" r:id="rId6"/>
    <p:sldId id="400" r:id="rId7"/>
    <p:sldId id="345" r:id="rId8"/>
    <p:sldId id="344" r:id="rId9"/>
    <p:sldId id="373" r:id="rId10"/>
    <p:sldId id="346" r:id="rId11"/>
    <p:sldId id="377" r:id="rId12"/>
    <p:sldId id="375" r:id="rId13"/>
    <p:sldId id="397" r:id="rId14"/>
    <p:sldId id="398" r:id="rId15"/>
    <p:sldId id="347" r:id="rId16"/>
    <p:sldId id="378" r:id="rId17"/>
    <p:sldId id="257" r:id="rId18"/>
    <p:sldId id="260" r:id="rId19"/>
    <p:sldId id="263" r:id="rId20"/>
    <p:sldId id="262" r:id="rId21"/>
    <p:sldId id="318" r:id="rId22"/>
    <p:sldId id="258" r:id="rId23"/>
    <p:sldId id="259" r:id="rId24"/>
    <p:sldId id="402" r:id="rId25"/>
    <p:sldId id="403" r:id="rId26"/>
    <p:sldId id="404" r:id="rId27"/>
    <p:sldId id="405" r:id="rId28"/>
    <p:sldId id="408" r:id="rId29"/>
    <p:sldId id="407" r:id="rId30"/>
    <p:sldId id="266" r:id="rId31"/>
    <p:sldId id="308" r:id="rId32"/>
    <p:sldId id="401" r:id="rId33"/>
    <p:sldId id="320" r:id="rId34"/>
    <p:sldId id="322" r:id="rId35"/>
    <p:sldId id="284" r:id="rId36"/>
    <p:sldId id="331" r:id="rId37"/>
    <p:sldId id="385" r:id="rId38"/>
    <p:sldId id="388" r:id="rId39"/>
    <p:sldId id="387" r:id="rId40"/>
    <p:sldId id="273" r:id="rId41"/>
    <p:sldId id="380" r:id="rId42"/>
    <p:sldId id="275" r:id="rId43"/>
    <p:sldId id="277" r:id="rId44"/>
    <p:sldId id="390" r:id="rId45"/>
    <p:sldId id="391" r:id="rId46"/>
    <p:sldId id="392" r:id="rId47"/>
    <p:sldId id="327" r:id="rId48"/>
    <p:sldId id="394" r:id="rId49"/>
    <p:sldId id="381" r:id="rId50"/>
    <p:sldId id="384" r:id="rId51"/>
    <p:sldId id="366" r:id="rId52"/>
    <p:sldId id="396" r:id="rId53"/>
    <p:sldId id="282" r:id="rId54"/>
    <p:sldId id="337" r:id="rId55"/>
    <p:sldId id="288" r:id="rId56"/>
    <p:sldId id="369" r:id="rId57"/>
    <p:sldId id="341" r:id="rId58"/>
    <p:sldId id="363" r:id="rId5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FF33"/>
    <a:srgbClr val="F29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03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/>
            </a:pPr>
            <a:r>
              <a:rPr lang="ru-RU"/>
              <a:t>Численность населения,тыс. чел.</a:t>
            </a:r>
          </a:p>
        </c:rich>
      </c:tx>
      <c:layout>
        <c:manualLayout>
          <c:xMode val="edge"/>
          <c:yMode val="edge"/>
          <c:x val="0.121237503825111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25442202328402E-2"/>
          <c:y val="0.19266278614545473"/>
          <c:w val="0.88396062992125979"/>
          <c:h val="0.71893581484132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PowerPoint]Лист1'!$C$2</c:f>
              <c:strCache>
                <c:ptCount val="1"/>
                <c:pt idx="0">
                  <c:v>тыс.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PowerPoint]Лист1'!$B$3:$B$9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PowerPoint]Лист1'!$C$3:$C$9</c:f>
              <c:numCache>
                <c:formatCode>0.0</c:formatCode>
                <c:ptCount val="7"/>
                <c:pt idx="0">
                  <c:v>20.696000000000002</c:v>
                </c:pt>
                <c:pt idx="1">
                  <c:v>20.631</c:v>
                </c:pt>
                <c:pt idx="2">
                  <c:v>20.526</c:v>
                </c:pt>
                <c:pt idx="3">
                  <c:v>20.355</c:v>
                </c:pt>
                <c:pt idx="4">
                  <c:v>20.355</c:v>
                </c:pt>
                <c:pt idx="5">
                  <c:v>20.286999999999999</c:v>
                </c:pt>
                <c:pt idx="6">
                  <c:v>20.260000000000002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21056"/>
        <c:axId val="83422592"/>
      </c:barChart>
      <c:catAx>
        <c:axId val="834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3422592"/>
        <c:crosses val="autoZero"/>
        <c:auto val="1"/>
        <c:lblAlgn val="ctr"/>
        <c:lblOffset val="100"/>
        <c:noMultiLvlLbl val="0"/>
      </c:catAx>
      <c:valAx>
        <c:axId val="8342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342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shade val="60000"/>
          </a:schemeClr>
        </a:gs>
        <a:gs pos="33000">
          <a:schemeClr val="accent6">
            <a:tint val="86500"/>
          </a:schemeClr>
        </a:gs>
        <a:gs pos="46750">
          <a:schemeClr val="accent6">
            <a:tint val="71000"/>
            <a:satMod val="112000"/>
          </a:schemeClr>
        </a:gs>
        <a:gs pos="53000">
          <a:schemeClr val="accent6">
            <a:tint val="71000"/>
            <a:satMod val="112000"/>
          </a:schemeClr>
        </a:gs>
        <a:gs pos="68000">
          <a:schemeClr val="accent6">
            <a:tint val="86000"/>
          </a:schemeClr>
        </a:gs>
        <a:gs pos="100000">
          <a:schemeClr val="accent6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заработная плата одного работника в целом, руб.</a:t>
            </a:r>
          </a:p>
        </c:rich>
      </c:tx>
      <c:layout>
        <c:manualLayout>
          <c:xMode val="edge"/>
          <c:yMode val="edge"/>
          <c:x val="0.12630979951035531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6322252073002"/>
          <c:y val="0.28514175063169617"/>
          <c:w val="0.88036777479269979"/>
          <c:h val="0.597045128888812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PowerPoint]Лист1'!$C$59</c:f>
              <c:strCache>
                <c:ptCount val="1"/>
                <c:pt idx="0">
                  <c:v>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PowerPoint]Лист1'!$B$60:$B$66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PowerPoint]Лист1'!$C$60:$C$66</c:f>
              <c:numCache>
                <c:formatCode>0.0</c:formatCode>
                <c:ptCount val="7"/>
                <c:pt idx="0">
                  <c:v>19604.3</c:v>
                </c:pt>
                <c:pt idx="1">
                  <c:v>22027.5</c:v>
                </c:pt>
                <c:pt idx="2">
                  <c:v>23398.1</c:v>
                </c:pt>
                <c:pt idx="3">
                  <c:v>23600.5</c:v>
                </c:pt>
                <c:pt idx="4">
                  <c:v>28295.8</c:v>
                </c:pt>
                <c:pt idx="5" formatCode="General">
                  <c:v>28295.8</c:v>
                </c:pt>
                <c:pt idx="6" formatCode="General">
                  <c:v>28300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58304"/>
        <c:axId val="208581760"/>
      </c:barChart>
      <c:catAx>
        <c:axId val="8345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8581760"/>
        <c:crosses val="autoZero"/>
        <c:auto val="1"/>
        <c:lblAlgn val="ctr"/>
        <c:lblOffset val="100"/>
        <c:noMultiLvlLbl val="0"/>
      </c:catAx>
      <c:valAx>
        <c:axId val="2085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34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shade val="60000"/>
          </a:schemeClr>
        </a:gs>
        <a:gs pos="33000">
          <a:schemeClr val="accent4">
            <a:tint val="86500"/>
          </a:schemeClr>
        </a:gs>
        <a:gs pos="46750">
          <a:schemeClr val="accent4">
            <a:tint val="71000"/>
            <a:satMod val="112000"/>
          </a:schemeClr>
        </a:gs>
        <a:gs pos="53000">
          <a:schemeClr val="accent4">
            <a:tint val="71000"/>
            <a:satMod val="112000"/>
          </a:schemeClr>
        </a:gs>
        <a:gs pos="68000">
          <a:schemeClr val="accent4">
            <a:tint val="86000"/>
          </a:schemeClr>
        </a:gs>
        <a:gs pos="100000">
          <a:schemeClr val="accent4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Фонд оплаты труда, млн. руб.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PowerPoint]Лист1'!$C$42</c:f>
              <c:strCache>
                <c:ptCount val="1"/>
                <c:pt idx="0">
                  <c:v>млн.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PowerPoint]Лист1'!$B$43:$B$49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PowerPoint]Лист1'!$C$43:$C$49</c:f>
              <c:numCache>
                <c:formatCode>0.0</c:formatCode>
                <c:ptCount val="7"/>
                <c:pt idx="0">
                  <c:v>707.63599999999997</c:v>
                </c:pt>
                <c:pt idx="1">
                  <c:v>785.58900000000006</c:v>
                </c:pt>
                <c:pt idx="2">
                  <c:v>794.03499999999997</c:v>
                </c:pt>
                <c:pt idx="3">
                  <c:v>800.90700000000004</c:v>
                </c:pt>
                <c:pt idx="4">
                  <c:v>1230.5</c:v>
                </c:pt>
                <c:pt idx="5">
                  <c:v>1408.9</c:v>
                </c:pt>
                <c:pt idx="6">
                  <c:v>1468.1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21632"/>
        <c:axId val="102423168"/>
      </c:barChart>
      <c:catAx>
        <c:axId val="10242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423168"/>
        <c:crosses val="autoZero"/>
        <c:auto val="1"/>
        <c:lblAlgn val="ctr"/>
        <c:lblOffset val="100"/>
        <c:noMultiLvlLbl val="0"/>
      </c:catAx>
      <c:valAx>
        <c:axId val="10242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4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Уровень зарегистрированной безработицы, </a:t>
            </a:r>
            <a:r>
              <a:rPr lang="en-US"/>
              <a:t>%</a:t>
            </a:r>
          </a:p>
        </c:rich>
      </c:tx>
      <c:layout>
        <c:manualLayout>
          <c:xMode val="edge"/>
          <c:yMode val="edge"/>
          <c:x val="0.10960411198600174"/>
          <c:y val="2.7972027972027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PowerPoint]Лист1'!$C$24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PowerPoint]Лист1'!$B$25:$B$31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PowerPoint]Лист1'!$C$25:$C$31</c:f>
              <c:numCache>
                <c:formatCode>0.0</c:formatCode>
                <c:ptCount val="7"/>
                <c:pt idx="0">
                  <c:v>3.4</c:v>
                </c:pt>
                <c:pt idx="1">
                  <c:v>2.9</c:v>
                </c:pt>
                <c:pt idx="2">
                  <c:v>2.6</c:v>
                </c:pt>
                <c:pt idx="3">
                  <c:v>2.8</c:v>
                </c:pt>
                <c:pt idx="4">
                  <c:v>2.5</c:v>
                </c:pt>
                <c:pt idx="5">
                  <c:v>2.8</c:v>
                </c:pt>
                <c:pt idx="6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54624"/>
        <c:axId val="102630144"/>
      </c:barChart>
      <c:catAx>
        <c:axId val="1025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630144"/>
        <c:crosses val="autoZero"/>
        <c:auto val="1"/>
        <c:lblAlgn val="ctr"/>
        <c:lblOffset val="100"/>
        <c:noMultiLvlLbl val="0"/>
      </c:catAx>
      <c:valAx>
        <c:axId val="10263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5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1">
            <a:shade val="60000"/>
          </a:schemeClr>
        </a:gs>
        <a:gs pos="33000">
          <a:schemeClr val="accent1">
            <a:tint val="86500"/>
          </a:schemeClr>
        </a:gs>
        <a:gs pos="46750">
          <a:schemeClr val="accent1">
            <a:tint val="71000"/>
            <a:satMod val="112000"/>
          </a:schemeClr>
        </a:gs>
        <a:gs pos="53000">
          <a:schemeClr val="accent1">
            <a:tint val="71000"/>
            <a:satMod val="112000"/>
          </a:schemeClr>
        </a:gs>
        <a:gs pos="68000">
          <a:schemeClr val="accent1">
            <a:tint val="86000"/>
          </a:schemeClr>
        </a:gs>
        <a:gs pos="100000">
          <a:schemeClr val="accent1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Ввод в эксплуатацию жилых помещений, тыс. кв. м.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039370078740157E-2"/>
          <c:y val="0.25258741258741257"/>
          <c:w val="0.8966272965879265"/>
          <c:h val="0.63926215516766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PowerPoint]Лист1'!$C$94</c:f>
              <c:strCache>
                <c:ptCount val="1"/>
                <c:pt idx="0">
                  <c:v>тыс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PowerPoint]Лист1'!$B$95:$B$101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PowerPoint]Лист1'!$C$95:$C$101</c:f>
              <c:numCache>
                <c:formatCode>0.0</c:formatCode>
                <c:ptCount val="7"/>
                <c:pt idx="0">
                  <c:v>5.2</c:v>
                </c:pt>
                <c:pt idx="1">
                  <c:v>4.2649999999999997</c:v>
                </c:pt>
                <c:pt idx="2">
                  <c:v>3.1970000000000001</c:v>
                </c:pt>
                <c:pt idx="3">
                  <c:v>3.1970000000000001</c:v>
                </c:pt>
                <c:pt idx="4">
                  <c:v>7.1699000000000002</c:v>
                </c:pt>
                <c:pt idx="5">
                  <c:v>5.28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54336"/>
        <c:axId val="102655872"/>
      </c:barChart>
      <c:catAx>
        <c:axId val="1026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655872"/>
        <c:crosses val="autoZero"/>
        <c:auto val="1"/>
        <c:lblAlgn val="ctr"/>
        <c:lblOffset val="100"/>
        <c:noMultiLvlLbl val="0"/>
      </c:catAx>
      <c:valAx>
        <c:axId val="10265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6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Индекс промышленого производства, </a:t>
            </a:r>
            <a:r>
              <a:rPr lang="en-US">
                <a:solidFill>
                  <a:srgbClr val="002060"/>
                </a:solidFill>
              </a:rPr>
              <a:t>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PowerPoint]Лист1'!$C$77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PowerPoint]Лист1'!$B$78:$B$84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PowerPoint]Лист1'!$C$78:$C$84</c:f>
              <c:numCache>
                <c:formatCode>0.0</c:formatCode>
                <c:ptCount val="7"/>
                <c:pt idx="0">
                  <c:v>106.3</c:v>
                </c:pt>
                <c:pt idx="1">
                  <c:v>107.1</c:v>
                </c:pt>
                <c:pt idx="2">
                  <c:v>113.8</c:v>
                </c:pt>
                <c:pt idx="3">
                  <c:v>102.5</c:v>
                </c:pt>
                <c:pt idx="4">
                  <c:v>104.95</c:v>
                </c:pt>
                <c:pt idx="5">
                  <c:v>102.18</c:v>
                </c:pt>
                <c:pt idx="6">
                  <c:v>101.66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80064"/>
        <c:axId val="102681600"/>
      </c:barChart>
      <c:catAx>
        <c:axId val="1026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6FF3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02681600"/>
        <c:crosses val="autoZero"/>
        <c:auto val="1"/>
        <c:lblAlgn val="ctr"/>
        <c:lblOffset val="100"/>
        <c:noMultiLvlLbl val="0"/>
      </c:catAx>
      <c:valAx>
        <c:axId val="10268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0268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6191127383176E-2"/>
          <c:y val="7.0319845053180272E-2"/>
          <c:w val="0.67609610136936915"/>
          <c:h val="0.89814814814814814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144064"/>
        <c:axId val="103338368"/>
        <c:axId val="231224192"/>
      </c:bar3DChart>
      <c:catAx>
        <c:axId val="10314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338368"/>
        <c:crosses val="autoZero"/>
        <c:auto val="1"/>
        <c:lblAlgn val="ctr"/>
        <c:lblOffset val="100"/>
        <c:noMultiLvlLbl val="0"/>
      </c:catAx>
      <c:valAx>
        <c:axId val="1033383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144064"/>
        <c:crosses val="autoZero"/>
        <c:crossBetween val="between"/>
      </c:valAx>
      <c:serAx>
        <c:axId val="23122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33383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64E-3"/>
          <c:y val="8.2587485427292068E-3"/>
          <c:w val="0.99371648037026483"/>
          <c:h val="0.97558011611995388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5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5238625679688262E-2"/>
                  <c:y val="0.1686384405273391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общегосударственные </a:t>
                    </a:r>
                    <a:r>
                      <a:rPr lang="ru-RU" b="1" dirty="0" smtClean="0"/>
                      <a:t>вопросы 7,3 %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349E-2"/>
                  <c:y val="5.859126884453771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rgbClr val="002060"/>
                        </a:solidFill>
                      </a:rPr>
                      <a:t>Национальная оборона
</a:t>
                    </a:r>
                    <a:r>
                      <a:rPr lang="ru-RU" sz="1400" b="1" dirty="0" smtClean="0">
                        <a:solidFill>
                          <a:srgbClr val="002060"/>
                        </a:solidFill>
                      </a:rPr>
                      <a:t>0,01 %</a:t>
                    </a:r>
                    <a:endParaRPr lang="ru-RU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145435133264046E-2"/>
                  <c:y val="-3.224976276419664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Национальная экономика
</a:t>
                    </a:r>
                    <a:r>
                      <a:rPr lang="ru-RU" b="1" dirty="0" smtClean="0"/>
                      <a:t>9,8 %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36E-2"/>
                  <c:y val="-6.09643229843401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Жилищно-коммунальное хозяйство
</a:t>
                    </a:r>
                    <a:r>
                      <a:rPr lang="ru-RU" b="1" dirty="0" smtClean="0"/>
                      <a:t>1</a:t>
                    </a:r>
                    <a:r>
                      <a:rPr lang="ru-RU" b="1" dirty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179105816906349"/>
                  <c:y val="-0.347869552350638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Образование
</a:t>
                    </a:r>
                    <a:r>
                      <a:rPr lang="ru-RU" b="1" dirty="0" smtClean="0"/>
                      <a:t>65 %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5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Культура, кинематография 
</a:t>
                    </a:r>
                    <a:r>
                      <a:rPr lang="ru-RU" b="1" dirty="0" smtClean="0"/>
                      <a:t>5,5 %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Социальная политика
</a:t>
                    </a:r>
                    <a:r>
                      <a:rPr lang="ru-RU" b="1" dirty="0" smtClean="0"/>
                      <a:t>5,5 %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Физическая культура и спорт
</a:t>
                    </a:r>
                    <a:r>
                      <a:rPr lang="ru-RU" b="1" dirty="0" smtClean="0"/>
                      <a:t>0,9 %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36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rgbClr val="002060"/>
                        </a:solidFill>
                      </a:rPr>
                      <a:t>Межбюджетные трансферты общего характера бюджетам 
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10502890440388023"/>
                  <c:y val="-0.1573670192927009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154 </a:t>
                    </a:r>
                    <a:r>
                      <a:rPr lang="en-US" sz="1800" dirty="0" smtClean="0"/>
                      <a:t>674</a:t>
                    </a:r>
                    <a:r>
                      <a:rPr lang="ru-RU" sz="1800" baseline="0" dirty="0" smtClean="0"/>
                      <a:t> </a:t>
                    </a:r>
                    <a:r>
                      <a:rPr lang="en-US" sz="1800" dirty="0" smtClean="0"/>
                      <a:t>; </a:t>
                    </a:r>
                    <a:r>
                      <a:rPr lang="en-US" sz="1800" dirty="0"/>
                      <a:t>33%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670193948487625E-2"/>
                  <c:y val="0.1856930827653871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271 </a:t>
                    </a:r>
                    <a:r>
                      <a:rPr lang="en-US" sz="1800" dirty="0" smtClean="0"/>
                      <a:t>155; </a:t>
                    </a:r>
                    <a:r>
                      <a:rPr lang="en-US" sz="1800" dirty="0"/>
                      <a:t>57%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592836272754052"/>
                  <c:y val="1.774153686076576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24 </a:t>
                    </a:r>
                    <a:r>
                      <a:rPr lang="en-US" sz="1800" dirty="0" smtClean="0"/>
                      <a:t>225; </a:t>
                    </a:r>
                    <a:r>
                      <a:rPr lang="en-US" sz="1800" dirty="0"/>
                      <a:t>5%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021722838994481E-2"/>
                  <c:y val="-0.1582203373484246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2 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530; 0</a:t>
                    </a: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,5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094073476611197"/>
                  <c:y val="-0.1227370833596974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21 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754; </a:t>
                    </a:r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5%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'[Диаграмма в Microsoft PowerPoint]Лист1'!$B$124:$B$128</c:f>
              <c:numCache>
                <c:formatCode>#,##0.000</c:formatCode>
                <c:ptCount val="5"/>
                <c:pt idx="0">
                  <c:v>154674</c:v>
                </c:pt>
                <c:pt idx="1">
                  <c:v>271155</c:v>
                </c:pt>
                <c:pt idx="2">
                  <c:v>24225</c:v>
                </c:pt>
                <c:pt idx="3">
                  <c:v>2530</c:v>
                </c:pt>
                <c:pt idx="4">
                  <c:v>21754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7936386221368"/>
          <c:y val="0.21662799033984151"/>
          <c:w val="0.33273625249646732"/>
          <c:h val="0.77049985028809431"/>
        </c:manualLayout>
      </c:layout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D3A0-3E80-4F27-B7A2-6BFC0D30EE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86DC2-E29C-4159-82DC-D10F72BC322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786ED-F6A4-43E4-BDD7-FE4277C25EC2}" type="parTrans" cxnId="{3E96BCD6-19C9-4ECF-9BCB-C5B96830B2D8}">
      <dgm:prSet/>
      <dgm:spPr/>
      <dgm:t>
        <a:bodyPr/>
        <a:lstStyle/>
        <a:p>
          <a:endParaRPr lang="ru-RU"/>
        </a:p>
      </dgm:t>
    </dgm:pt>
    <dgm:pt modelId="{545E43C9-78A4-426C-A0B8-50D13156437F}" type="sibTrans" cxnId="{3E96BCD6-19C9-4ECF-9BCB-C5B96830B2D8}">
      <dgm:prSet/>
      <dgm:spPr/>
      <dgm:t>
        <a:bodyPr/>
        <a:lstStyle/>
        <a:p>
          <a:endParaRPr lang="ru-RU"/>
        </a:p>
      </dgm:t>
    </dgm:pt>
    <dgm:pt modelId="{709D4EBF-5A64-409B-A793-3B21719B281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536CC-AE5C-4EBD-A03E-817C193AD037}" type="parTrans" cxnId="{41DA0C22-2081-4E21-B117-93F0F936A018}">
      <dgm:prSet/>
      <dgm:spPr/>
      <dgm:t>
        <a:bodyPr/>
        <a:lstStyle/>
        <a:p>
          <a:endParaRPr lang="ru-RU"/>
        </a:p>
      </dgm:t>
    </dgm:pt>
    <dgm:pt modelId="{7BA4BCE7-EAC3-4E75-A4EE-E51D4E086799}" type="sibTrans" cxnId="{41DA0C22-2081-4E21-B117-93F0F936A018}">
      <dgm:prSet/>
      <dgm:spPr/>
      <dgm:t>
        <a:bodyPr/>
        <a:lstStyle/>
        <a:p>
          <a:endParaRPr lang="ru-RU"/>
        </a:p>
      </dgm:t>
    </dgm:pt>
    <dgm:pt modelId="{8676C3B0-22D6-4765-801E-B9AB3B391EC5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F9E50-3348-4BA8-8231-CDF17750E800}" type="parTrans" cxnId="{A62C4618-17DD-42E9-9E4C-ADE7CFCC0718}">
      <dgm:prSet/>
      <dgm:spPr/>
      <dgm:t>
        <a:bodyPr/>
        <a:lstStyle/>
        <a:p>
          <a:endParaRPr lang="ru-RU"/>
        </a:p>
      </dgm:t>
    </dgm:pt>
    <dgm:pt modelId="{41478E61-1102-466F-97A8-9A6A114E2700}" type="sibTrans" cxnId="{A62C4618-17DD-42E9-9E4C-ADE7CFCC0718}">
      <dgm:prSet/>
      <dgm:spPr/>
      <dgm:t>
        <a:bodyPr/>
        <a:lstStyle/>
        <a:p>
          <a:endParaRPr lang="ru-RU"/>
        </a:p>
      </dgm:t>
    </dgm:pt>
    <dgm:pt modelId="{BBDCD5EA-2526-4A7C-A2B9-E18880A090BD}" type="pres">
      <dgm:prSet presAssocID="{6E1BD3A0-3E80-4F27-B7A2-6BFC0D30EE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2FFCB-CA08-45B7-BB9A-642F21C10C50}" type="pres">
      <dgm:prSet presAssocID="{74386DC2-E29C-4159-82DC-D10F72BC3226}" presName="comp" presStyleCnt="0"/>
      <dgm:spPr/>
    </dgm:pt>
    <dgm:pt modelId="{FBE2D189-E5B5-4292-B516-2EBF41B24EB8}" type="pres">
      <dgm:prSet presAssocID="{74386DC2-E29C-4159-82DC-D10F72BC3226}" presName="box" presStyleLbl="node1" presStyleIdx="0" presStyleCnt="3"/>
      <dgm:spPr/>
      <dgm:t>
        <a:bodyPr/>
        <a:lstStyle/>
        <a:p>
          <a:endParaRPr lang="ru-RU"/>
        </a:p>
      </dgm:t>
    </dgm:pt>
    <dgm:pt modelId="{93E2FB4A-1608-4F54-9432-AF4CE9CCC560}" type="pres">
      <dgm:prSet presAssocID="{74386DC2-E29C-4159-82DC-D10F72BC322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42A8AF3-3EAD-4ECE-8DFE-76F9D48B62AB}" type="pres">
      <dgm:prSet presAssocID="{74386DC2-E29C-4159-82DC-D10F72BC32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2DA8-CC68-45C3-9E2F-8A9B024C2921}" type="pres">
      <dgm:prSet presAssocID="{545E43C9-78A4-426C-A0B8-50D13156437F}" presName="spacer" presStyleCnt="0"/>
      <dgm:spPr/>
    </dgm:pt>
    <dgm:pt modelId="{555ADC47-6C25-400A-A480-7C984C3A8128}" type="pres">
      <dgm:prSet presAssocID="{709D4EBF-5A64-409B-A793-3B21719B281D}" presName="comp" presStyleCnt="0"/>
      <dgm:spPr/>
    </dgm:pt>
    <dgm:pt modelId="{74D892F3-5584-4A8A-A674-74F8A821FCF1}" type="pres">
      <dgm:prSet presAssocID="{709D4EBF-5A64-409B-A793-3B21719B281D}" presName="box" presStyleLbl="node1" presStyleIdx="1" presStyleCnt="3" custLinFactNeighborX="126" custLinFactNeighborY="-1063"/>
      <dgm:spPr/>
      <dgm:t>
        <a:bodyPr/>
        <a:lstStyle/>
        <a:p>
          <a:endParaRPr lang="ru-RU"/>
        </a:p>
      </dgm:t>
    </dgm:pt>
    <dgm:pt modelId="{C3454929-9025-45C0-87A8-19F09CE58051}" type="pres">
      <dgm:prSet presAssocID="{709D4EBF-5A64-409B-A793-3B21719B281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237498-CDDC-4694-BAFE-C6B246B31D0C}" type="pres">
      <dgm:prSet presAssocID="{709D4EBF-5A64-409B-A793-3B21719B28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B17C-7F9A-4C7C-BCA8-BFEC96F67DE5}" type="pres">
      <dgm:prSet presAssocID="{7BA4BCE7-EAC3-4E75-A4EE-E51D4E086799}" presName="spacer" presStyleCnt="0"/>
      <dgm:spPr/>
    </dgm:pt>
    <dgm:pt modelId="{D8124CAF-029B-44AA-A92F-E1760B8D98F7}" type="pres">
      <dgm:prSet presAssocID="{8676C3B0-22D6-4765-801E-B9AB3B391EC5}" presName="comp" presStyleCnt="0"/>
      <dgm:spPr/>
    </dgm:pt>
    <dgm:pt modelId="{D9A9B7CE-2CE5-4F1F-9B57-6AFCB5823C82}" type="pres">
      <dgm:prSet presAssocID="{8676C3B0-22D6-4765-801E-B9AB3B391EC5}" presName="box" presStyleLbl="node1" presStyleIdx="2" presStyleCnt="3"/>
      <dgm:spPr/>
      <dgm:t>
        <a:bodyPr/>
        <a:lstStyle/>
        <a:p>
          <a:endParaRPr lang="ru-RU"/>
        </a:p>
      </dgm:t>
    </dgm:pt>
    <dgm:pt modelId="{2C4EB1F5-8657-4A18-B7A7-C6BFC49AA843}" type="pres">
      <dgm:prSet presAssocID="{8676C3B0-22D6-4765-801E-B9AB3B391EC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A5C62F-8438-4447-96D0-CE92D00EBB86}" type="pres">
      <dgm:prSet presAssocID="{8676C3B0-22D6-4765-801E-B9AB3B391E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EB898-2A94-4B71-B034-0A0CAA03DDFC}" type="presOf" srcId="{74386DC2-E29C-4159-82DC-D10F72BC3226}" destId="{A42A8AF3-3EAD-4ECE-8DFE-76F9D48B62AB}" srcOrd="1" destOrd="0" presId="urn:microsoft.com/office/officeart/2005/8/layout/vList4#1"/>
    <dgm:cxn modelId="{D5EA21F1-828E-45DD-B22E-DFB5FA4A5BE4}" type="presOf" srcId="{74386DC2-E29C-4159-82DC-D10F72BC3226}" destId="{FBE2D189-E5B5-4292-B516-2EBF41B24EB8}" srcOrd="0" destOrd="0" presId="urn:microsoft.com/office/officeart/2005/8/layout/vList4#1"/>
    <dgm:cxn modelId="{413C7B40-7A2D-465D-8D08-F072311338D9}" type="presOf" srcId="{8676C3B0-22D6-4765-801E-B9AB3B391EC5}" destId="{C0A5C62F-8438-4447-96D0-CE92D00EBB86}" srcOrd="1" destOrd="0" presId="urn:microsoft.com/office/officeart/2005/8/layout/vList4#1"/>
    <dgm:cxn modelId="{5A5800A8-5A4C-419A-87D6-7EAF233BD46E}" type="presOf" srcId="{8676C3B0-22D6-4765-801E-B9AB3B391EC5}" destId="{D9A9B7CE-2CE5-4F1F-9B57-6AFCB5823C82}" srcOrd="0" destOrd="0" presId="urn:microsoft.com/office/officeart/2005/8/layout/vList4#1"/>
    <dgm:cxn modelId="{41DA0C22-2081-4E21-B117-93F0F936A018}" srcId="{6E1BD3A0-3E80-4F27-B7A2-6BFC0D30EEEC}" destId="{709D4EBF-5A64-409B-A793-3B21719B281D}" srcOrd="1" destOrd="0" parTransId="{521536CC-AE5C-4EBD-A03E-817C193AD037}" sibTransId="{7BA4BCE7-EAC3-4E75-A4EE-E51D4E086799}"/>
    <dgm:cxn modelId="{0E78E5C4-19C7-4AE5-AB63-31701FB8901F}" type="presOf" srcId="{709D4EBF-5A64-409B-A793-3B21719B281D}" destId="{74D892F3-5584-4A8A-A674-74F8A821FCF1}" srcOrd="0" destOrd="0" presId="urn:microsoft.com/office/officeart/2005/8/layout/vList4#1"/>
    <dgm:cxn modelId="{6B81A0CF-06E9-4506-8F7C-5061A5E9357D}" type="presOf" srcId="{6E1BD3A0-3E80-4F27-B7A2-6BFC0D30EEEC}" destId="{BBDCD5EA-2526-4A7C-A2B9-E18880A090BD}" srcOrd="0" destOrd="0" presId="urn:microsoft.com/office/officeart/2005/8/layout/vList4#1"/>
    <dgm:cxn modelId="{A62C4618-17DD-42E9-9E4C-ADE7CFCC0718}" srcId="{6E1BD3A0-3E80-4F27-B7A2-6BFC0D30EEEC}" destId="{8676C3B0-22D6-4765-801E-B9AB3B391EC5}" srcOrd="2" destOrd="0" parTransId="{03EF9E50-3348-4BA8-8231-CDF17750E800}" sibTransId="{41478E61-1102-466F-97A8-9A6A114E2700}"/>
    <dgm:cxn modelId="{3E96BCD6-19C9-4ECF-9BCB-C5B96830B2D8}" srcId="{6E1BD3A0-3E80-4F27-B7A2-6BFC0D30EEEC}" destId="{74386DC2-E29C-4159-82DC-D10F72BC3226}" srcOrd="0" destOrd="0" parTransId="{F66786ED-F6A4-43E4-BDD7-FE4277C25EC2}" sibTransId="{545E43C9-78A4-426C-A0B8-50D13156437F}"/>
    <dgm:cxn modelId="{E799AA3B-0C10-40F6-9565-5A7F3E36ACB5}" type="presOf" srcId="{709D4EBF-5A64-409B-A793-3B21719B281D}" destId="{5D237498-CDDC-4694-BAFE-C6B246B31D0C}" srcOrd="1" destOrd="0" presId="urn:microsoft.com/office/officeart/2005/8/layout/vList4#1"/>
    <dgm:cxn modelId="{23B99DA6-FC1F-4354-9A95-3806F4B9728E}" type="presParOf" srcId="{BBDCD5EA-2526-4A7C-A2B9-E18880A090BD}" destId="{BD52FFCB-CA08-45B7-BB9A-642F21C10C50}" srcOrd="0" destOrd="0" presId="urn:microsoft.com/office/officeart/2005/8/layout/vList4#1"/>
    <dgm:cxn modelId="{9391DEF4-2356-4C57-8FC8-D5BBC867083F}" type="presParOf" srcId="{BD52FFCB-CA08-45B7-BB9A-642F21C10C50}" destId="{FBE2D189-E5B5-4292-B516-2EBF41B24EB8}" srcOrd="0" destOrd="0" presId="urn:microsoft.com/office/officeart/2005/8/layout/vList4#1"/>
    <dgm:cxn modelId="{710E4027-F570-40FE-8900-F319411FD395}" type="presParOf" srcId="{BD52FFCB-CA08-45B7-BB9A-642F21C10C50}" destId="{93E2FB4A-1608-4F54-9432-AF4CE9CCC560}" srcOrd="1" destOrd="0" presId="urn:microsoft.com/office/officeart/2005/8/layout/vList4#1"/>
    <dgm:cxn modelId="{AEDCCFBF-F469-48FD-9510-87BEB35D3A49}" type="presParOf" srcId="{BD52FFCB-CA08-45B7-BB9A-642F21C10C50}" destId="{A42A8AF3-3EAD-4ECE-8DFE-76F9D48B62AB}" srcOrd="2" destOrd="0" presId="urn:microsoft.com/office/officeart/2005/8/layout/vList4#1"/>
    <dgm:cxn modelId="{8C2F7E93-BBCC-4206-AE3B-939295025495}" type="presParOf" srcId="{BBDCD5EA-2526-4A7C-A2B9-E18880A090BD}" destId="{2A352DA8-CC68-45C3-9E2F-8A9B024C2921}" srcOrd="1" destOrd="0" presId="urn:microsoft.com/office/officeart/2005/8/layout/vList4#1"/>
    <dgm:cxn modelId="{AF692EB6-1161-45CB-B2DB-ACC967A2847A}" type="presParOf" srcId="{BBDCD5EA-2526-4A7C-A2B9-E18880A090BD}" destId="{555ADC47-6C25-400A-A480-7C984C3A8128}" srcOrd="2" destOrd="0" presId="urn:microsoft.com/office/officeart/2005/8/layout/vList4#1"/>
    <dgm:cxn modelId="{97DF185C-7A22-496C-9931-09E298D2846B}" type="presParOf" srcId="{555ADC47-6C25-400A-A480-7C984C3A8128}" destId="{74D892F3-5584-4A8A-A674-74F8A821FCF1}" srcOrd="0" destOrd="0" presId="urn:microsoft.com/office/officeart/2005/8/layout/vList4#1"/>
    <dgm:cxn modelId="{CA65D340-CB86-4AD2-9DA5-ECC576121004}" type="presParOf" srcId="{555ADC47-6C25-400A-A480-7C984C3A8128}" destId="{C3454929-9025-45C0-87A8-19F09CE58051}" srcOrd="1" destOrd="0" presId="urn:microsoft.com/office/officeart/2005/8/layout/vList4#1"/>
    <dgm:cxn modelId="{705A8762-0C89-42C0-B3C5-CE079B5B81A9}" type="presParOf" srcId="{555ADC47-6C25-400A-A480-7C984C3A8128}" destId="{5D237498-CDDC-4694-BAFE-C6B246B31D0C}" srcOrd="2" destOrd="0" presId="urn:microsoft.com/office/officeart/2005/8/layout/vList4#1"/>
    <dgm:cxn modelId="{E2156E62-4F3B-4D80-B4CA-4723514F319D}" type="presParOf" srcId="{BBDCD5EA-2526-4A7C-A2B9-E18880A090BD}" destId="{9341B17C-7F9A-4C7C-BCA8-BFEC96F67DE5}" srcOrd="3" destOrd="0" presId="urn:microsoft.com/office/officeart/2005/8/layout/vList4#1"/>
    <dgm:cxn modelId="{69A88914-DC02-4EE3-B97B-F9375652D6E3}" type="presParOf" srcId="{BBDCD5EA-2526-4A7C-A2B9-E18880A090BD}" destId="{D8124CAF-029B-44AA-A92F-E1760B8D98F7}" srcOrd="4" destOrd="0" presId="urn:microsoft.com/office/officeart/2005/8/layout/vList4#1"/>
    <dgm:cxn modelId="{9E96D135-CDB2-4144-86E5-B1C04F1F90F9}" type="presParOf" srcId="{D8124CAF-029B-44AA-A92F-E1760B8D98F7}" destId="{D9A9B7CE-2CE5-4F1F-9B57-6AFCB5823C82}" srcOrd="0" destOrd="0" presId="urn:microsoft.com/office/officeart/2005/8/layout/vList4#1"/>
    <dgm:cxn modelId="{4254813C-5BF5-4776-8A7F-F958192B3F4A}" type="presParOf" srcId="{D8124CAF-029B-44AA-A92F-E1760B8D98F7}" destId="{2C4EB1F5-8657-4A18-B7A7-C6BFC49AA843}" srcOrd="1" destOrd="0" presId="urn:microsoft.com/office/officeart/2005/8/layout/vList4#1"/>
    <dgm:cxn modelId="{B954BA5A-B74A-41CE-B9ED-243356AC1A87}" type="presParOf" srcId="{D8124CAF-029B-44AA-A92F-E1760B8D98F7}" destId="{C0A5C62F-8438-4447-96D0-CE92D00EBB8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B85D54-04B0-4B48-8042-9B16F07B3253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A7E88B-FF07-423C-A435-DFE35A9908B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3AB01-31E1-4C86-B9D4-C562452394ED}" type="parTrans" cxnId="{35211538-284D-4D9D-BE63-87A8AE0F05E9}">
      <dgm:prSet/>
      <dgm:spPr/>
      <dgm:t>
        <a:bodyPr/>
        <a:lstStyle/>
        <a:p>
          <a:endParaRPr lang="ru-RU"/>
        </a:p>
      </dgm:t>
    </dgm:pt>
    <dgm:pt modelId="{0CDC1C6B-A6C6-4C01-B3AE-4634D0A7C1DB}" type="sibTrans" cxnId="{35211538-284D-4D9D-BE63-87A8AE0F05E9}">
      <dgm:prSet/>
      <dgm:spPr/>
      <dgm:t>
        <a:bodyPr/>
        <a:lstStyle/>
        <a:p>
          <a:endParaRPr lang="ru-RU"/>
        </a:p>
      </dgm:t>
    </dgm:pt>
    <dgm:pt modelId="{DDC5C513-46A1-4C72-885F-E7F007A820E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8C09-F846-4F32-ADEC-E229FCE63486}" type="parTrans" cxnId="{BFE13E8E-250F-4905-AA04-96072509CBA9}">
      <dgm:prSet/>
      <dgm:spPr/>
      <dgm:t>
        <a:bodyPr/>
        <a:lstStyle/>
        <a:p>
          <a:endParaRPr lang="ru-RU"/>
        </a:p>
      </dgm:t>
    </dgm:pt>
    <dgm:pt modelId="{A804CFF4-2830-4EEB-9ADD-1EE0A56EB74C}" type="sibTrans" cxnId="{BFE13E8E-250F-4905-AA04-96072509CBA9}">
      <dgm:prSet/>
      <dgm:spPr/>
      <dgm:t>
        <a:bodyPr/>
        <a:lstStyle/>
        <a:p>
          <a:endParaRPr lang="ru-RU"/>
        </a:p>
      </dgm:t>
    </dgm:pt>
    <dgm:pt modelId="{289EB2FD-748A-4231-AB9E-F5D545E2591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4097-D3BC-493C-89F6-1A1634702B15}" type="parTrans" cxnId="{9A9DC3BC-A9DB-41D4-AF89-A8AC1D9272BB}">
      <dgm:prSet/>
      <dgm:spPr/>
      <dgm:t>
        <a:bodyPr/>
        <a:lstStyle/>
        <a:p>
          <a:endParaRPr lang="ru-RU"/>
        </a:p>
      </dgm:t>
    </dgm:pt>
    <dgm:pt modelId="{CE3F840B-AF51-4D25-AD8B-C819B9523BB0}" type="sibTrans" cxnId="{9A9DC3BC-A9DB-41D4-AF89-A8AC1D9272BB}">
      <dgm:prSet/>
      <dgm:spPr/>
      <dgm:t>
        <a:bodyPr/>
        <a:lstStyle/>
        <a:p>
          <a:endParaRPr lang="ru-RU"/>
        </a:p>
      </dgm:t>
    </dgm:pt>
    <dgm:pt modelId="{0F7E1A81-8D70-4EC3-A367-EE18325AAEBD}" type="asst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A967-977B-4063-A0BB-260931783825}" type="parTrans" cxnId="{E11AF463-F6F6-499C-B526-BFBFE31BE043}">
      <dgm:prSet/>
      <dgm:spPr/>
      <dgm:t>
        <a:bodyPr/>
        <a:lstStyle/>
        <a:p>
          <a:endParaRPr lang="ru-RU"/>
        </a:p>
      </dgm:t>
    </dgm:pt>
    <dgm:pt modelId="{F9C46103-B69E-4028-9110-45A355A287E1}" type="sibTrans" cxnId="{E11AF463-F6F6-499C-B526-BFBFE31BE043}">
      <dgm:prSet/>
      <dgm:spPr/>
      <dgm:t>
        <a:bodyPr/>
        <a:lstStyle/>
        <a:p>
          <a:endParaRPr lang="ru-RU"/>
        </a:p>
      </dgm:t>
    </dgm:pt>
    <dgm:pt modelId="{001AFAEE-A032-4B56-8D99-2E5215B59DC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494A-467F-4296-9438-BAE055D7587D}" type="parTrans" cxnId="{D0046FA2-FD09-4479-A7E9-4984047464C0}">
      <dgm:prSet/>
      <dgm:spPr/>
      <dgm:t>
        <a:bodyPr/>
        <a:lstStyle/>
        <a:p>
          <a:endParaRPr lang="ru-RU"/>
        </a:p>
      </dgm:t>
    </dgm:pt>
    <dgm:pt modelId="{CB57CA16-5935-4D0F-851B-E0FE8759A4C9}" type="sibTrans" cxnId="{D0046FA2-FD09-4479-A7E9-4984047464C0}">
      <dgm:prSet/>
      <dgm:spPr/>
      <dgm:t>
        <a:bodyPr/>
        <a:lstStyle/>
        <a:p>
          <a:endParaRPr lang="ru-RU"/>
        </a:p>
      </dgm:t>
    </dgm:pt>
    <dgm:pt modelId="{60B81964-3888-4ED2-8061-CD3DEC97D64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600" b="1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8AD03-5215-485D-8A50-A40967CB4F91}" type="parTrans" cxnId="{0E0B7ADB-B820-479A-9A12-D24111B052D1}">
      <dgm:prSet/>
      <dgm:spPr/>
      <dgm:t>
        <a:bodyPr/>
        <a:lstStyle/>
        <a:p>
          <a:endParaRPr lang="ru-RU"/>
        </a:p>
      </dgm:t>
    </dgm:pt>
    <dgm:pt modelId="{619F5C9C-6D94-4A18-9663-EB8AD89C3A18}" type="sibTrans" cxnId="{0E0B7ADB-B820-479A-9A12-D24111B052D1}">
      <dgm:prSet/>
      <dgm:spPr/>
      <dgm:t>
        <a:bodyPr/>
        <a:lstStyle/>
        <a:p>
          <a:endParaRPr lang="ru-RU"/>
        </a:p>
      </dgm:t>
    </dgm:pt>
    <dgm:pt modelId="{13CCFD04-68A8-4CA2-A2F1-FE617CCADF7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37F3-267F-4025-9BD4-1DA43CD12EAB}" type="parTrans" cxnId="{E6917367-DD33-4B63-BC7C-BEB0AF308D19}">
      <dgm:prSet/>
      <dgm:spPr/>
      <dgm:t>
        <a:bodyPr/>
        <a:lstStyle/>
        <a:p>
          <a:endParaRPr lang="ru-RU"/>
        </a:p>
      </dgm:t>
    </dgm:pt>
    <dgm:pt modelId="{6F71E600-1792-4D1C-8C9F-C25F844D48E8}" type="sibTrans" cxnId="{E6917367-DD33-4B63-BC7C-BEB0AF308D19}">
      <dgm:prSet/>
      <dgm:spPr/>
      <dgm:t>
        <a:bodyPr/>
        <a:lstStyle/>
        <a:p>
          <a:endParaRPr lang="ru-RU"/>
        </a:p>
      </dgm:t>
    </dgm:pt>
    <dgm:pt modelId="{9CE95699-6C7F-4255-A6CA-18F34CA0AB4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24D64-55FF-4268-9889-550B0E73E3FF}" type="parTrans" cxnId="{746EBEF5-BE0C-40DF-B83D-0A2033B05973}">
      <dgm:prSet/>
      <dgm:spPr/>
      <dgm:t>
        <a:bodyPr/>
        <a:lstStyle/>
        <a:p>
          <a:endParaRPr lang="ru-RU"/>
        </a:p>
      </dgm:t>
    </dgm:pt>
    <dgm:pt modelId="{4835E14F-8DDA-47DD-B31E-830E9DB525A8}" type="sibTrans" cxnId="{746EBEF5-BE0C-40DF-B83D-0A2033B05973}">
      <dgm:prSet/>
      <dgm:spPr/>
      <dgm:t>
        <a:bodyPr/>
        <a:lstStyle/>
        <a:p>
          <a:endParaRPr lang="ru-RU"/>
        </a:p>
      </dgm:t>
    </dgm:pt>
    <dgm:pt modelId="{E5FF1FC2-CA3C-43E5-A10F-C4EEB961714C}" type="pres">
      <dgm:prSet presAssocID="{9CB85D54-04B0-4B48-8042-9B16F07B3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3A8AE-1395-4D0D-84FE-9D9034CE8F7F}" type="pres">
      <dgm:prSet presAssocID="{9CB85D54-04B0-4B48-8042-9B16F07B3253}" presName="hierFlow" presStyleCnt="0"/>
      <dgm:spPr/>
      <dgm:t>
        <a:bodyPr/>
        <a:lstStyle/>
        <a:p>
          <a:endParaRPr lang="ru-RU"/>
        </a:p>
      </dgm:t>
    </dgm:pt>
    <dgm:pt modelId="{72F7BF00-131A-4356-B1D0-AEF0532C9AD3}" type="pres">
      <dgm:prSet presAssocID="{9CB85D54-04B0-4B48-8042-9B16F07B3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74D6C3-B91F-4F8A-B92D-40C036514A0B}" type="pres">
      <dgm:prSet presAssocID="{40A7E88B-FF07-423C-A435-DFE35A9908B5}" presName="Name14" presStyleCnt="0"/>
      <dgm:spPr/>
      <dgm:t>
        <a:bodyPr/>
        <a:lstStyle/>
        <a:p>
          <a:endParaRPr lang="ru-RU"/>
        </a:p>
      </dgm:t>
    </dgm:pt>
    <dgm:pt modelId="{24F34B9D-886B-4E0A-9C3C-F37194101817}" type="pres">
      <dgm:prSet presAssocID="{40A7E88B-FF07-423C-A435-DFE35A9908B5}" presName="level1Shape" presStyleLbl="node0" presStyleIdx="0" presStyleCnt="1" custScaleX="958843" custScaleY="225595" custLinFactNeighborX="-43069" custLinFactNeighborY="-4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D2D9A-35C1-4EE3-9782-9E84E766E655}" type="pres">
      <dgm:prSet presAssocID="{40A7E88B-FF07-423C-A435-DFE35A9908B5}" presName="hierChild2" presStyleCnt="0"/>
      <dgm:spPr/>
      <dgm:t>
        <a:bodyPr/>
        <a:lstStyle/>
        <a:p>
          <a:endParaRPr lang="ru-RU"/>
        </a:p>
      </dgm:t>
    </dgm:pt>
    <dgm:pt modelId="{05EEA208-C9BD-4205-B381-ED4519B94CF4}" type="pres">
      <dgm:prSet presAssocID="{A4EF8C09-F846-4F32-ADEC-E229FCE63486}" presName="Name19" presStyleLbl="parChTrans1D2" presStyleIdx="0" presStyleCnt="3"/>
      <dgm:spPr/>
      <dgm:t>
        <a:bodyPr/>
        <a:lstStyle/>
        <a:p>
          <a:endParaRPr lang="ru-RU"/>
        </a:p>
      </dgm:t>
    </dgm:pt>
    <dgm:pt modelId="{7D0782FB-8568-4C9D-AE58-600B0EF15856}" type="pres">
      <dgm:prSet presAssocID="{DDC5C513-46A1-4C72-885F-E7F007A820E3}" presName="Name21" presStyleCnt="0"/>
      <dgm:spPr/>
      <dgm:t>
        <a:bodyPr/>
        <a:lstStyle/>
        <a:p>
          <a:endParaRPr lang="ru-RU"/>
        </a:p>
      </dgm:t>
    </dgm:pt>
    <dgm:pt modelId="{A34B962F-8409-439A-B68A-6481D861523C}" type="pres">
      <dgm:prSet presAssocID="{DDC5C513-46A1-4C72-885F-E7F007A820E3}" presName="level2Shape" presStyleLbl="node2" presStyleIdx="0" presStyleCnt="3" custScaleX="421201" custScaleY="458545" custLinFactNeighborX="-22669" custLinFactNeighborY="-44841"/>
      <dgm:spPr/>
      <dgm:t>
        <a:bodyPr/>
        <a:lstStyle/>
        <a:p>
          <a:endParaRPr lang="ru-RU"/>
        </a:p>
      </dgm:t>
    </dgm:pt>
    <dgm:pt modelId="{25B4593F-DC98-415F-A8D4-CFD65EAFEDF0}" type="pres">
      <dgm:prSet presAssocID="{DDC5C513-46A1-4C72-885F-E7F007A820E3}" presName="hierChild3" presStyleCnt="0"/>
      <dgm:spPr/>
      <dgm:t>
        <a:bodyPr/>
        <a:lstStyle/>
        <a:p>
          <a:endParaRPr lang="ru-RU"/>
        </a:p>
      </dgm:t>
    </dgm:pt>
    <dgm:pt modelId="{92EB8D04-B2C7-4D8F-BAA3-F201606E6533}" type="pres">
      <dgm:prSet presAssocID="{D6E14097-D3BC-493C-89F6-1A1634702B1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3EA3D47E-9190-4B91-B5FA-25A139A48902}" type="pres">
      <dgm:prSet presAssocID="{289EB2FD-748A-4231-AB9E-F5D545E25912}" presName="Name21" presStyleCnt="0"/>
      <dgm:spPr/>
      <dgm:t>
        <a:bodyPr/>
        <a:lstStyle/>
        <a:p>
          <a:endParaRPr lang="ru-RU"/>
        </a:p>
      </dgm:t>
    </dgm:pt>
    <dgm:pt modelId="{978FD6C5-D467-4B44-B222-67F1DAD518AE}" type="pres">
      <dgm:prSet presAssocID="{289EB2FD-748A-4231-AB9E-F5D545E25912}" presName="level2Shape" presStyleLbl="node3" presStyleIdx="0" presStyleCnt="3" custScaleX="207521" custScaleY="382209" custLinFactNeighborX="92" custLinFactNeighborY="-25208"/>
      <dgm:spPr/>
      <dgm:t>
        <a:bodyPr/>
        <a:lstStyle/>
        <a:p>
          <a:endParaRPr lang="ru-RU"/>
        </a:p>
      </dgm:t>
    </dgm:pt>
    <dgm:pt modelId="{E21FE898-DE64-4A97-943D-92E86F932C51}" type="pres">
      <dgm:prSet presAssocID="{289EB2FD-748A-4231-AB9E-F5D545E25912}" presName="hierChild3" presStyleCnt="0"/>
      <dgm:spPr/>
      <dgm:t>
        <a:bodyPr/>
        <a:lstStyle/>
        <a:p>
          <a:endParaRPr lang="ru-RU"/>
        </a:p>
      </dgm:t>
    </dgm:pt>
    <dgm:pt modelId="{74063365-CE63-402C-B53D-8EFA01DC49C4}" type="pres">
      <dgm:prSet presAssocID="{6E99A967-977B-4063-A0BB-26093178382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1230799-3954-4BCD-A71D-20A0BCFB9357}" type="pres">
      <dgm:prSet presAssocID="{0F7E1A81-8D70-4EC3-A367-EE18325AAEBD}" presName="Name21" presStyleCnt="0"/>
      <dgm:spPr/>
      <dgm:t>
        <a:bodyPr/>
        <a:lstStyle/>
        <a:p>
          <a:endParaRPr lang="ru-RU"/>
        </a:p>
      </dgm:t>
    </dgm:pt>
    <dgm:pt modelId="{1498A5DB-9D75-4C5C-B08C-B783F955F8DC}" type="pres">
      <dgm:prSet presAssocID="{0F7E1A81-8D70-4EC3-A367-EE18325AAEBD}" presName="level2Shape" presStyleLbl="asst2" presStyleIdx="0" presStyleCnt="1" custScaleX="279355" custScaleY="550906" custLinFactNeighborX="30671" custLinFactNeighborY="-14232"/>
      <dgm:spPr/>
      <dgm:t>
        <a:bodyPr/>
        <a:lstStyle/>
        <a:p>
          <a:endParaRPr lang="ru-RU"/>
        </a:p>
      </dgm:t>
    </dgm:pt>
    <dgm:pt modelId="{B70A77D6-94C7-463C-8A44-6B312E9CFCDD}" type="pres">
      <dgm:prSet presAssocID="{0F7E1A81-8D70-4EC3-A367-EE18325AAEBD}" presName="hierChild3" presStyleCnt="0"/>
      <dgm:spPr/>
      <dgm:t>
        <a:bodyPr/>
        <a:lstStyle/>
        <a:p>
          <a:endParaRPr lang="ru-RU"/>
        </a:p>
      </dgm:t>
    </dgm:pt>
    <dgm:pt modelId="{1DE4DB3D-44BE-41DD-A947-B1D916B1871F}" type="pres">
      <dgm:prSet presAssocID="{E91A494A-467F-4296-9438-BAE055D7587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434BC84-AB3C-4B0A-9EAA-57A3983818AB}" type="pres">
      <dgm:prSet presAssocID="{001AFAEE-A032-4B56-8D99-2E5215B59DC3}" presName="Name21" presStyleCnt="0"/>
      <dgm:spPr/>
      <dgm:t>
        <a:bodyPr/>
        <a:lstStyle/>
        <a:p>
          <a:endParaRPr lang="ru-RU"/>
        </a:p>
      </dgm:t>
    </dgm:pt>
    <dgm:pt modelId="{6E00777C-1003-4388-975C-D62F335AC38C}" type="pres">
      <dgm:prSet presAssocID="{001AFAEE-A032-4B56-8D99-2E5215B59DC3}" presName="level2Shape" presStyleLbl="node2" presStyleIdx="1" presStyleCnt="3" custScaleX="684399" custScaleY="296180" custLinFactY="53592" custLinFactNeighborX="-40941" custLinFactNeighborY="100000"/>
      <dgm:spPr/>
      <dgm:t>
        <a:bodyPr/>
        <a:lstStyle/>
        <a:p>
          <a:endParaRPr lang="ru-RU"/>
        </a:p>
      </dgm:t>
    </dgm:pt>
    <dgm:pt modelId="{508E660B-57A8-46A5-B653-2BE2BE0C0F01}" type="pres">
      <dgm:prSet presAssocID="{001AFAEE-A032-4B56-8D99-2E5215B59DC3}" presName="hierChild3" presStyleCnt="0"/>
      <dgm:spPr/>
      <dgm:t>
        <a:bodyPr/>
        <a:lstStyle/>
        <a:p>
          <a:endParaRPr lang="ru-RU"/>
        </a:p>
      </dgm:t>
    </dgm:pt>
    <dgm:pt modelId="{E500484C-135B-464C-842C-7B82E593765E}" type="pres">
      <dgm:prSet presAssocID="{50E24D64-55FF-4268-9889-550B0E73E3FF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758655E-EF7D-4F70-A1F8-B29054336121}" type="pres">
      <dgm:prSet presAssocID="{9CE95699-6C7F-4255-A6CA-18F34CA0AB47}" presName="Name21" presStyleCnt="0"/>
      <dgm:spPr/>
      <dgm:t>
        <a:bodyPr/>
        <a:lstStyle/>
        <a:p>
          <a:endParaRPr lang="ru-RU"/>
        </a:p>
      </dgm:t>
    </dgm:pt>
    <dgm:pt modelId="{A231B7EA-2BC2-472E-8A25-A8F8D6B13852}" type="pres">
      <dgm:prSet presAssocID="{9CE95699-6C7F-4255-A6CA-18F34CA0AB47}" presName="level2Shape" presStyleLbl="node3" presStyleIdx="1" presStyleCnt="3" custScaleX="470841" custScaleY="288315" custLinFactY="124517" custLinFactNeighborX="85671" custLinFactNeighborY="200000"/>
      <dgm:spPr/>
      <dgm:t>
        <a:bodyPr/>
        <a:lstStyle/>
        <a:p>
          <a:endParaRPr lang="ru-RU"/>
        </a:p>
      </dgm:t>
    </dgm:pt>
    <dgm:pt modelId="{EA7A8BEC-3B62-4E91-BE89-65182D0E5A4F}" type="pres">
      <dgm:prSet presAssocID="{9CE95699-6C7F-4255-A6CA-18F34CA0AB47}" presName="hierChild3" presStyleCnt="0"/>
      <dgm:spPr/>
      <dgm:t>
        <a:bodyPr/>
        <a:lstStyle/>
        <a:p>
          <a:endParaRPr lang="ru-RU"/>
        </a:p>
      </dgm:t>
    </dgm:pt>
    <dgm:pt modelId="{1588DB4A-15CE-4099-BD70-85DAEBA74DBB}" type="pres">
      <dgm:prSet presAssocID="{C14E37F3-267F-4025-9BD4-1DA43CD12EAB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10F6B0F-98B8-4D27-A4D0-39020F7791FE}" type="pres">
      <dgm:prSet presAssocID="{13CCFD04-68A8-4CA2-A2F1-FE617CCADF77}" presName="Name21" presStyleCnt="0"/>
      <dgm:spPr/>
      <dgm:t>
        <a:bodyPr/>
        <a:lstStyle/>
        <a:p>
          <a:endParaRPr lang="ru-RU"/>
        </a:p>
      </dgm:t>
    </dgm:pt>
    <dgm:pt modelId="{DF588755-3E0B-494B-AAA8-05B7F30FDFFF}" type="pres">
      <dgm:prSet presAssocID="{13CCFD04-68A8-4CA2-A2F1-FE617CCADF77}" presName="level2Shape" presStyleLbl="node3" presStyleIdx="2" presStyleCnt="3" custScaleX="319193" custScaleY="146572" custLinFactY="100000" custLinFactNeighborX="99284" custLinFactNeighborY="158373"/>
      <dgm:spPr/>
      <dgm:t>
        <a:bodyPr/>
        <a:lstStyle/>
        <a:p>
          <a:endParaRPr lang="ru-RU"/>
        </a:p>
      </dgm:t>
    </dgm:pt>
    <dgm:pt modelId="{B53B2788-533D-44FF-BB21-916D3AF96BBD}" type="pres">
      <dgm:prSet presAssocID="{13CCFD04-68A8-4CA2-A2F1-FE617CCADF77}" presName="hierChild3" presStyleCnt="0"/>
      <dgm:spPr/>
      <dgm:t>
        <a:bodyPr/>
        <a:lstStyle/>
        <a:p>
          <a:endParaRPr lang="ru-RU"/>
        </a:p>
      </dgm:t>
    </dgm:pt>
    <dgm:pt modelId="{9FF97584-0A3D-49E5-8F72-D21587F70EE5}" type="pres">
      <dgm:prSet presAssocID="{1D28AD03-5215-485D-8A50-A40967CB4F9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F917B91-EFEF-4204-8BB1-2A964F651EB1}" type="pres">
      <dgm:prSet presAssocID="{60B81964-3888-4ED2-8061-CD3DEC97D641}" presName="Name21" presStyleCnt="0"/>
      <dgm:spPr/>
      <dgm:t>
        <a:bodyPr/>
        <a:lstStyle/>
        <a:p>
          <a:endParaRPr lang="ru-RU"/>
        </a:p>
      </dgm:t>
    </dgm:pt>
    <dgm:pt modelId="{A2E341FF-6780-4C21-A186-78398530E54B}" type="pres">
      <dgm:prSet presAssocID="{60B81964-3888-4ED2-8061-CD3DEC97D641}" presName="level2Shape" presStyleLbl="node2" presStyleIdx="2" presStyleCnt="3" custScaleX="575643" custScaleY="297547" custLinFactNeighborX="38389" custLinFactNeighborY="87448"/>
      <dgm:spPr/>
      <dgm:t>
        <a:bodyPr/>
        <a:lstStyle/>
        <a:p>
          <a:endParaRPr lang="ru-RU"/>
        </a:p>
      </dgm:t>
    </dgm:pt>
    <dgm:pt modelId="{14DD683A-9136-411D-B088-ABBCD3148AE1}" type="pres">
      <dgm:prSet presAssocID="{60B81964-3888-4ED2-8061-CD3DEC97D641}" presName="hierChild3" presStyleCnt="0"/>
      <dgm:spPr/>
      <dgm:t>
        <a:bodyPr/>
        <a:lstStyle/>
        <a:p>
          <a:endParaRPr lang="ru-RU"/>
        </a:p>
      </dgm:t>
    </dgm:pt>
    <dgm:pt modelId="{C57E4361-A1D7-4184-A77A-23A873B9BDF5}" type="pres">
      <dgm:prSet presAssocID="{9CB85D54-04B0-4B48-8042-9B16F07B3253}" presName="bgShapesFlow" presStyleCnt="0"/>
      <dgm:spPr/>
      <dgm:t>
        <a:bodyPr/>
        <a:lstStyle/>
        <a:p>
          <a:endParaRPr lang="ru-RU"/>
        </a:p>
      </dgm:t>
    </dgm:pt>
  </dgm:ptLst>
  <dgm:cxnLst>
    <dgm:cxn modelId="{3238F0F7-9B35-48CE-9747-7E791387710C}" type="presOf" srcId="{E91A494A-467F-4296-9438-BAE055D7587D}" destId="{1DE4DB3D-44BE-41DD-A947-B1D916B1871F}" srcOrd="0" destOrd="0" presId="urn:microsoft.com/office/officeart/2005/8/layout/hierarchy6"/>
    <dgm:cxn modelId="{E11AF463-F6F6-499C-B526-BFBFE31BE043}" srcId="{DDC5C513-46A1-4C72-885F-E7F007A820E3}" destId="{0F7E1A81-8D70-4EC3-A367-EE18325AAEBD}" srcOrd="1" destOrd="0" parTransId="{6E99A967-977B-4063-A0BB-260931783825}" sibTransId="{F9C46103-B69E-4028-9110-45A355A287E1}"/>
    <dgm:cxn modelId="{BFE13E8E-250F-4905-AA04-96072509CBA9}" srcId="{40A7E88B-FF07-423C-A435-DFE35A9908B5}" destId="{DDC5C513-46A1-4C72-885F-E7F007A820E3}" srcOrd="0" destOrd="0" parTransId="{A4EF8C09-F846-4F32-ADEC-E229FCE63486}" sibTransId="{A804CFF4-2830-4EEB-9ADD-1EE0A56EB74C}"/>
    <dgm:cxn modelId="{E6917367-DD33-4B63-BC7C-BEB0AF308D19}" srcId="{001AFAEE-A032-4B56-8D99-2E5215B59DC3}" destId="{13CCFD04-68A8-4CA2-A2F1-FE617CCADF77}" srcOrd="1" destOrd="0" parTransId="{C14E37F3-267F-4025-9BD4-1DA43CD12EAB}" sibTransId="{6F71E600-1792-4D1C-8C9F-C25F844D48E8}"/>
    <dgm:cxn modelId="{61401D2D-F59F-4055-A3DF-B849127BBD17}" type="presOf" srcId="{C14E37F3-267F-4025-9BD4-1DA43CD12EAB}" destId="{1588DB4A-15CE-4099-BD70-85DAEBA74DBB}" srcOrd="0" destOrd="0" presId="urn:microsoft.com/office/officeart/2005/8/layout/hierarchy6"/>
    <dgm:cxn modelId="{9A9DC3BC-A9DB-41D4-AF89-A8AC1D9272BB}" srcId="{DDC5C513-46A1-4C72-885F-E7F007A820E3}" destId="{289EB2FD-748A-4231-AB9E-F5D545E25912}" srcOrd="0" destOrd="0" parTransId="{D6E14097-D3BC-493C-89F6-1A1634702B15}" sibTransId="{CE3F840B-AF51-4D25-AD8B-C819B9523BB0}"/>
    <dgm:cxn modelId="{E5338210-7D07-4484-902D-A77BEE1A39DE}" type="presOf" srcId="{9CB85D54-04B0-4B48-8042-9B16F07B3253}" destId="{E5FF1FC2-CA3C-43E5-A10F-C4EEB961714C}" srcOrd="0" destOrd="0" presId="urn:microsoft.com/office/officeart/2005/8/layout/hierarchy6"/>
    <dgm:cxn modelId="{35211538-284D-4D9D-BE63-87A8AE0F05E9}" srcId="{9CB85D54-04B0-4B48-8042-9B16F07B3253}" destId="{40A7E88B-FF07-423C-A435-DFE35A9908B5}" srcOrd="0" destOrd="0" parTransId="{F143AB01-31E1-4C86-B9D4-C562452394ED}" sibTransId="{0CDC1C6B-A6C6-4C01-B3AE-4634D0A7C1DB}"/>
    <dgm:cxn modelId="{01FCDF3B-24A8-48B3-8115-26151E8D255B}" type="presOf" srcId="{001AFAEE-A032-4B56-8D99-2E5215B59DC3}" destId="{6E00777C-1003-4388-975C-D62F335AC38C}" srcOrd="0" destOrd="0" presId="urn:microsoft.com/office/officeart/2005/8/layout/hierarchy6"/>
    <dgm:cxn modelId="{6F10759A-A6A2-4E20-9284-CDB27544BA42}" type="presOf" srcId="{50E24D64-55FF-4268-9889-550B0E73E3FF}" destId="{E500484C-135B-464C-842C-7B82E593765E}" srcOrd="0" destOrd="0" presId="urn:microsoft.com/office/officeart/2005/8/layout/hierarchy6"/>
    <dgm:cxn modelId="{D8BC61A2-0E71-45D0-BFA9-4EA20EC24BE0}" type="presOf" srcId="{289EB2FD-748A-4231-AB9E-F5D545E25912}" destId="{978FD6C5-D467-4B44-B222-67F1DAD518AE}" srcOrd="0" destOrd="0" presId="urn:microsoft.com/office/officeart/2005/8/layout/hierarchy6"/>
    <dgm:cxn modelId="{62DEA788-E64E-4AF9-8C73-D610A132EAC2}" type="presOf" srcId="{A4EF8C09-F846-4F32-ADEC-E229FCE63486}" destId="{05EEA208-C9BD-4205-B381-ED4519B94CF4}" srcOrd="0" destOrd="0" presId="urn:microsoft.com/office/officeart/2005/8/layout/hierarchy6"/>
    <dgm:cxn modelId="{96B4FE71-FEFD-41DF-9F11-19060C5960A8}" type="presOf" srcId="{D6E14097-D3BC-493C-89F6-1A1634702B15}" destId="{92EB8D04-B2C7-4D8F-BAA3-F201606E6533}" srcOrd="0" destOrd="0" presId="urn:microsoft.com/office/officeart/2005/8/layout/hierarchy6"/>
    <dgm:cxn modelId="{0E8FE401-9632-4268-932B-36497BF4867D}" type="presOf" srcId="{6E99A967-977B-4063-A0BB-260931783825}" destId="{74063365-CE63-402C-B53D-8EFA01DC49C4}" srcOrd="0" destOrd="0" presId="urn:microsoft.com/office/officeart/2005/8/layout/hierarchy6"/>
    <dgm:cxn modelId="{D0046FA2-FD09-4479-A7E9-4984047464C0}" srcId="{40A7E88B-FF07-423C-A435-DFE35A9908B5}" destId="{001AFAEE-A032-4B56-8D99-2E5215B59DC3}" srcOrd="1" destOrd="0" parTransId="{E91A494A-467F-4296-9438-BAE055D7587D}" sibTransId="{CB57CA16-5935-4D0F-851B-E0FE8759A4C9}"/>
    <dgm:cxn modelId="{DB9C712F-3D85-4EC4-8464-AF592323F626}" type="presOf" srcId="{13CCFD04-68A8-4CA2-A2F1-FE617CCADF77}" destId="{DF588755-3E0B-494B-AAA8-05B7F30FDFFF}" srcOrd="0" destOrd="0" presId="urn:microsoft.com/office/officeart/2005/8/layout/hierarchy6"/>
    <dgm:cxn modelId="{B38ABEF8-0E60-4531-B9AC-F88DCDA5FA3D}" type="presOf" srcId="{1D28AD03-5215-485D-8A50-A40967CB4F91}" destId="{9FF97584-0A3D-49E5-8F72-D21587F70EE5}" srcOrd="0" destOrd="0" presId="urn:microsoft.com/office/officeart/2005/8/layout/hierarchy6"/>
    <dgm:cxn modelId="{D4430529-CBB9-4DDA-8236-A918CEFA4126}" type="presOf" srcId="{0F7E1A81-8D70-4EC3-A367-EE18325AAEBD}" destId="{1498A5DB-9D75-4C5C-B08C-B783F955F8DC}" srcOrd="0" destOrd="0" presId="urn:microsoft.com/office/officeart/2005/8/layout/hierarchy6"/>
    <dgm:cxn modelId="{159C71F8-F9A0-4C93-9BEC-8A7261A1F35F}" type="presOf" srcId="{60B81964-3888-4ED2-8061-CD3DEC97D641}" destId="{A2E341FF-6780-4C21-A186-78398530E54B}" srcOrd="0" destOrd="0" presId="urn:microsoft.com/office/officeart/2005/8/layout/hierarchy6"/>
    <dgm:cxn modelId="{0F049BB1-5FE0-4930-BCD1-13DACD268C72}" type="presOf" srcId="{9CE95699-6C7F-4255-A6CA-18F34CA0AB47}" destId="{A231B7EA-2BC2-472E-8A25-A8F8D6B13852}" srcOrd="0" destOrd="0" presId="urn:microsoft.com/office/officeart/2005/8/layout/hierarchy6"/>
    <dgm:cxn modelId="{ACD7F3D9-1373-47E6-92A6-474248635794}" type="presOf" srcId="{DDC5C513-46A1-4C72-885F-E7F007A820E3}" destId="{A34B962F-8409-439A-B68A-6481D861523C}" srcOrd="0" destOrd="0" presId="urn:microsoft.com/office/officeart/2005/8/layout/hierarchy6"/>
    <dgm:cxn modelId="{0E0B7ADB-B820-479A-9A12-D24111B052D1}" srcId="{40A7E88B-FF07-423C-A435-DFE35A9908B5}" destId="{60B81964-3888-4ED2-8061-CD3DEC97D641}" srcOrd="2" destOrd="0" parTransId="{1D28AD03-5215-485D-8A50-A40967CB4F91}" sibTransId="{619F5C9C-6D94-4A18-9663-EB8AD89C3A18}"/>
    <dgm:cxn modelId="{7BF5BFAB-AEA6-4C11-A1E4-E1764815B75F}" type="presOf" srcId="{40A7E88B-FF07-423C-A435-DFE35A9908B5}" destId="{24F34B9D-886B-4E0A-9C3C-F37194101817}" srcOrd="0" destOrd="0" presId="urn:microsoft.com/office/officeart/2005/8/layout/hierarchy6"/>
    <dgm:cxn modelId="{746EBEF5-BE0C-40DF-B83D-0A2033B05973}" srcId="{001AFAEE-A032-4B56-8D99-2E5215B59DC3}" destId="{9CE95699-6C7F-4255-A6CA-18F34CA0AB47}" srcOrd="0" destOrd="0" parTransId="{50E24D64-55FF-4268-9889-550B0E73E3FF}" sibTransId="{4835E14F-8DDA-47DD-B31E-830E9DB525A8}"/>
    <dgm:cxn modelId="{0F44455E-0F22-43BB-8080-8BC25223E9F6}" type="presParOf" srcId="{E5FF1FC2-CA3C-43E5-A10F-C4EEB961714C}" destId="{EB13A8AE-1395-4D0D-84FE-9D9034CE8F7F}" srcOrd="0" destOrd="0" presId="urn:microsoft.com/office/officeart/2005/8/layout/hierarchy6"/>
    <dgm:cxn modelId="{A18D9783-F191-437D-B20F-CED2DB6F8E37}" type="presParOf" srcId="{EB13A8AE-1395-4D0D-84FE-9D9034CE8F7F}" destId="{72F7BF00-131A-4356-B1D0-AEF0532C9AD3}" srcOrd="0" destOrd="0" presId="urn:microsoft.com/office/officeart/2005/8/layout/hierarchy6"/>
    <dgm:cxn modelId="{D0F4C895-B35E-4D53-94C4-5549201B6B42}" type="presParOf" srcId="{72F7BF00-131A-4356-B1D0-AEF0532C9AD3}" destId="{5874D6C3-B91F-4F8A-B92D-40C036514A0B}" srcOrd="0" destOrd="0" presId="urn:microsoft.com/office/officeart/2005/8/layout/hierarchy6"/>
    <dgm:cxn modelId="{1B3190BF-3ECB-4F6F-B2AB-9B5BC65878DA}" type="presParOf" srcId="{5874D6C3-B91F-4F8A-B92D-40C036514A0B}" destId="{24F34B9D-886B-4E0A-9C3C-F37194101817}" srcOrd="0" destOrd="0" presId="urn:microsoft.com/office/officeart/2005/8/layout/hierarchy6"/>
    <dgm:cxn modelId="{5132C989-7BFD-4634-BAC6-986C0DA8BE78}" type="presParOf" srcId="{5874D6C3-B91F-4F8A-B92D-40C036514A0B}" destId="{8BBD2D9A-35C1-4EE3-9782-9E84E766E655}" srcOrd="1" destOrd="0" presId="urn:microsoft.com/office/officeart/2005/8/layout/hierarchy6"/>
    <dgm:cxn modelId="{258FBE6B-3DAA-4460-BBB9-471C48F984DD}" type="presParOf" srcId="{8BBD2D9A-35C1-4EE3-9782-9E84E766E655}" destId="{05EEA208-C9BD-4205-B381-ED4519B94CF4}" srcOrd="0" destOrd="0" presId="urn:microsoft.com/office/officeart/2005/8/layout/hierarchy6"/>
    <dgm:cxn modelId="{0F713B90-B0CE-4D80-A772-D97975512CE7}" type="presParOf" srcId="{8BBD2D9A-35C1-4EE3-9782-9E84E766E655}" destId="{7D0782FB-8568-4C9D-AE58-600B0EF15856}" srcOrd="1" destOrd="0" presId="urn:microsoft.com/office/officeart/2005/8/layout/hierarchy6"/>
    <dgm:cxn modelId="{544C991D-F880-4958-A091-DA6EA1F98FA1}" type="presParOf" srcId="{7D0782FB-8568-4C9D-AE58-600B0EF15856}" destId="{A34B962F-8409-439A-B68A-6481D861523C}" srcOrd="0" destOrd="0" presId="urn:microsoft.com/office/officeart/2005/8/layout/hierarchy6"/>
    <dgm:cxn modelId="{2185306B-D84A-4656-BADF-483E8B45042F}" type="presParOf" srcId="{7D0782FB-8568-4C9D-AE58-600B0EF15856}" destId="{25B4593F-DC98-415F-A8D4-CFD65EAFEDF0}" srcOrd="1" destOrd="0" presId="urn:microsoft.com/office/officeart/2005/8/layout/hierarchy6"/>
    <dgm:cxn modelId="{BF449F00-09B1-412E-A6DC-335D92DDE6EA}" type="presParOf" srcId="{25B4593F-DC98-415F-A8D4-CFD65EAFEDF0}" destId="{92EB8D04-B2C7-4D8F-BAA3-F201606E6533}" srcOrd="0" destOrd="0" presId="urn:microsoft.com/office/officeart/2005/8/layout/hierarchy6"/>
    <dgm:cxn modelId="{20A8B2C5-A541-4F7D-8685-0085CD3A7A76}" type="presParOf" srcId="{25B4593F-DC98-415F-A8D4-CFD65EAFEDF0}" destId="{3EA3D47E-9190-4B91-B5FA-25A139A48902}" srcOrd="1" destOrd="0" presId="urn:microsoft.com/office/officeart/2005/8/layout/hierarchy6"/>
    <dgm:cxn modelId="{F8C4AB29-D984-4967-9373-22ED4AA6479F}" type="presParOf" srcId="{3EA3D47E-9190-4B91-B5FA-25A139A48902}" destId="{978FD6C5-D467-4B44-B222-67F1DAD518AE}" srcOrd="0" destOrd="0" presId="urn:microsoft.com/office/officeart/2005/8/layout/hierarchy6"/>
    <dgm:cxn modelId="{B6042233-0DDA-42F8-B264-9D86F86178D8}" type="presParOf" srcId="{3EA3D47E-9190-4B91-B5FA-25A139A48902}" destId="{E21FE898-DE64-4A97-943D-92E86F932C51}" srcOrd="1" destOrd="0" presId="urn:microsoft.com/office/officeart/2005/8/layout/hierarchy6"/>
    <dgm:cxn modelId="{5F2B3CD9-330E-4022-9C35-79B4BAC9EDDB}" type="presParOf" srcId="{25B4593F-DC98-415F-A8D4-CFD65EAFEDF0}" destId="{74063365-CE63-402C-B53D-8EFA01DC49C4}" srcOrd="2" destOrd="0" presId="urn:microsoft.com/office/officeart/2005/8/layout/hierarchy6"/>
    <dgm:cxn modelId="{15B99A3F-EA3D-4ED4-BAEC-01A184C70E2A}" type="presParOf" srcId="{25B4593F-DC98-415F-A8D4-CFD65EAFEDF0}" destId="{31230799-3954-4BCD-A71D-20A0BCFB9357}" srcOrd="3" destOrd="0" presId="urn:microsoft.com/office/officeart/2005/8/layout/hierarchy6"/>
    <dgm:cxn modelId="{CC003A9B-17E9-484B-AC69-E896BB13ADBB}" type="presParOf" srcId="{31230799-3954-4BCD-A71D-20A0BCFB9357}" destId="{1498A5DB-9D75-4C5C-B08C-B783F955F8DC}" srcOrd="0" destOrd="0" presId="urn:microsoft.com/office/officeart/2005/8/layout/hierarchy6"/>
    <dgm:cxn modelId="{AE5DF945-EB6A-40B9-A48E-252E74E9E9F9}" type="presParOf" srcId="{31230799-3954-4BCD-A71D-20A0BCFB9357}" destId="{B70A77D6-94C7-463C-8A44-6B312E9CFCDD}" srcOrd="1" destOrd="0" presId="urn:microsoft.com/office/officeart/2005/8/layout/hierarchy6"/>
    <dgm:cxn modelId="{502CAEC3-82FF-4F88-8F8E-B09F7773290F}" type="presParOf" srcId="{8BBD2D9A-35C1-4EE3-9782-9E84E766E655}" destId="{1DE4DB3D-44BE-41DD-A947-B1D916B1871F}" srcOrd="2" destOrd="0" presId="urn:microsoft.com/office/officeart/2005/8/layout/hierarchy6"/>
    <dgm:cxn modelId="{2EB7041C-CA5C-48F1-97B0-B34809F69EEA}" type="presParOf" srcId="{8BBD2D9A-35C1-4EE3-9782-9E84E766E655}" destId="{B434BC84-AB3C-4B0A-9EAA-57A3983818AB}" srcOrd="3" destOrd="0" presId="urn:microsoft.com/office/officeart/2005/8/layout/hierarchy6"/>
    <dgm:cxn modelId="{599DDD72-2CE1-4804-881B-7D2B4044C1BE}" type="presParOf" srcId="{B434BC84-AB3C-4B0A-9EAA-57A3983818AB}" destId="{6E00777C-1003-4388-975C-D62F335AC38C}" srcOrd="0" destOrd="0" presId="urn:microsoft.com/office/officeart/2005/8/layout/hierarchy6"/>
    <dgm:cxn modelId="{8615129B-FE68-47E4-8C3F-71F3385F985E}" type="presParOf" srcId="{B434BC84-AB3C-4B0A-9EAA-57A3983818AB}" destId="{508E660B-57A8-46A5-B653-2BE2BE0C0F01}" srcOrd="1" destOrd="0" presId="urn:microsoft.com/office/officeart/2005/8/layout/hierarchy6"/>
    <dgm:cxn modelId="{BB86DB59-6961-45E8-AF49-394D04DBB503}" type="presParOf" srcId="{508E660B-57A8-46A5-B653-2BE2BE0C0F01}" destId="{E500484C-135B-464C-842C-7B82E593765E}" srcOrd="0" destOrd="0" presId="urn:microsoft.com/office/officeart/2005/8/layout/hierarchy6"/>
    <dgm:cxn modelId="{472865C2-D427-4AB2-B3BD-57779B9D5FEC}" type="presParOf" srcId="{508E660B-57A8-46A5-B653-2BE2BE0C0F01}" destId="{9758655E-EF7D-4F70-A1F8-B29054336121}" srcOrd="1" destOrd="0" presId="urn:microsoft.com/office/officeart/2005/8/layout/hierarchy6"/>
    <dgm:cxn modelId="{CABEBBFF-7FB9-4D60-948D-68B61EEB4C03}" type="presParOf" srcId="{9758655E-EF7D-4F70-A1F8-B29054336121}" destId="{A231B7EA-2BC2-472E-8A25-A8F8D6B13852}" srcOrd="0" destOrd="0" presId="urn:microsoft.com/office/officeart/2005/8/layout/hierarchy6"/>
    <dgm:cxn modelId="{1032F79E-BF57-4869-B713-04761E7D2092}" type="presParOf" srcId="{9758655E-EF7D-4F70-A1F8-B29054336121}" destId="{EA7A8BEC-3B62-4E91-BE89-65182D0E5A4F}" srcOrd="1" destOrd="0" presId="urn:microsoft.com/office/officeart/2005/8/layout/hierarchy6"/>
    <dgm:cxn modelId="{50494A58-DC2B-4E43-8CE8-DF037C732EDF}" type="presParOf" srcId="{508E660B-57A8-46A5-B653-2BE2BE0C0F01}" destId="{1588DB4A-15CE-4099-BD70-85DAEBA74DBB}" srcOrd="2" destOrd="0" presId="urn:microsoft.com/office/officeart/2005/8/layout/hierarchy6"/>
    <dgm:cxn modelId="{9F5E5B6B-3FF9-48CD-A173-0FA0D634B6D7}" type="presParOf" srcId="{508E660B-57A8-46A5-B653-2BE2BE0C0F01}" destId="{710F6B0F-98B8-4D27-A4D0-39020F7791FE}" srcOrd="3" destOrd="0" presId="urn:microsoft.com/office/officeart/2005/8/layout/hierarchy6"/>
    <dgm:cxn modelId="{374D3F84-EDF7-42A2-9B16-80BC0EA63AB2}" type="presParOf" srcId="{710F6B0F-98B8-4D27-A4D0-39020F7791FE}" destId="{DF588755-3E0B-494B-AAA8-05B7F30FDFFF}" srcOrd="0" destOrd="0" presId="urn:microsoft.com/office/officeart/2005/8/layout/hierarchy6"/>
    <dgm:cxn modelId="{BC12093D-3D83-408D-A527-3135D573E2C7}" type="presParOf" srcId="{710F6B0F-98B8-4D27-A4D0-39020F7791FE}" destId="{B53B2788-533D-44FF-BB21-916D3AF96BBD}" srcOrd="1" destOrd="0" presId="urn:microsoft.com/office/officeart/2005/8/layout/hierarchy6"/>
    <dgm:cxn modelId="{B7B495AE-11E9-4C7F-ADCC-AEC2950A88FF}" type="presParOf" srcId="{8BBD2D9A-35C1-4EE3-9782-9E84E766E655}" destId="{9FF97584-0A3D-49E5-8F72-D21587F70EE5}" srcOrd="4" destOrd="0" presId="urn:microsoft.com/office/officeart/2005/8/layout/hierarchy6"/>
    <dgm:cxn modelId="{148D218F-676B-4657-8F0C-9C0E11253BE9}" type="presParOf" srcId="{8BBD2D9A-35C1-4EE3-9782-9E84E766E655}" destId="{BF917B91-EFEF-4204-8BB1-2A964F651EB1}" srcOrd="5" destOrd="0" presId="urn:microsoft.com/office/officeart/2005/8/layout/hierarchy6"/>
    <dgm:cxn modelId="{7F8FE859-3422-4E44-9D84-AC06594CC040}" type="presParOf" srcId="{BF917B91-EFEF-4204-8BB1-2A964F651EB1}" destId="{A2E341FF-6780-4C21-A186-78398530E54B}" srcOrd="0" destOrd="0" presId="urn:microsoft.com/office/officeart/2005/8/layout/hierarchy6"/>
    <dgm:cxn modelId="{FB192B97-4B2B-46FD-ADC2-7C0ECDEDC615}" type="presParOf" srcId="{BF917B91-EFEF-4204-8BB1-2A964F651EB1}" destId="{14DD683A-9136-411D-B088-ABBCD3148AE1}" srcOrd="1" destOrd="0" presId="urn:microsoft.com/office/officeart/2005/8/layout/hierarchy6"/>
    <dgm:cxn modelId="{B629B19C-C2C7-4D57-9861-7CC9CEEFD00D}" type="presParOf" srcId="{E5FF1FC2-CA3C-43E5-A10F-C4EEB961714C}" destId="{C57E4361-A1D7-4184-A77A-23A873B9BDF5}" srcOrd="1" destOrd="0" presId="urn:microsoft.com/office/officeart/2005/8/layout/hierarchy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LinFactNeighborX="1266" custLinFactNeighborY="-38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/>
        <a:lstStyle/>
        <a:p>
          <a:r>
            <a:rPr lang="ru-RU" sz="2800" b="1" dirty="0" smtClean="0"/>
            <a:t>Целевые безвозмездные поступления</a:t>
          </a:r>
          <a:endParaRPr lang="ru-RU" sz="2800" b="1" dirty="0"/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Субсидии</a:t>
          </a:r>
        </a:p>
        <a:p>
          <a:r>
            <a:rPr lang="ru-RU" sz="2000" b="1" dirty="0" smtClean="0">
              <a:solidFill>
                <a:srgbClr val="002060"/>
              </a:solidFill>
            </a:rPr>
            <a:t>105 643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т.руб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r>
            <a:rPr lang="ru-RU" sz="2000" b="1" dirty="0" smtClean="0">
              <a:solidFill>
                <a:srgbClr val="002060"/>
              </a:solidFill>
            </a:rPr>
            <a:t>27 233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r>
            <a:rPr lang="ru-RU" sz="1800" b="1" dirty="0" smtClean="0">
              <a:solidFill>
                <a:srgbClr val="002060"/>
              </a:solidFill>
            </a:rPr>
            <a:t>366 397</a:t>
          </a:r>
        </a:p>
        <a:p>
          <a:r>
            <a:rPr lang="ru-RU" sz="1800" b="1" dirty="0" smtClean="0">
              <a:solidFill>
                <a:srgbClr val="002060"/>
              </a:solidFill>
            </a:rPr>
            <a:t> т. 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100000" custScaleY="77115" custLinFactNeighborY="5781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4155" custScaleY="100430" custLinFactNeighborX="-1062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99993" custLinFactNeighborX="-1640" custLinFactNeighborY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45836" custScaleY="99529" custLinFactNeighborX="-2109" custLinFactNeighborY="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dirty="0">
            <a:solidFill>
              <a:srgbClr val="7030A0"/>
            </a:solidFill>
            <a:cs typeface="Aharoni" panose="02010803020104030203" pitchFamily="2" charset="-79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r>
            <a:rPr lang="ru-RU" sz="2000" b="1" dirty="0" smtClean="0">
              <a:solidFill>
                <a:srgbClr val="002060"/>
              </a:solidFill>
            </a:rPr>
            <a:t>85 182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1" custScaleX="132817" custScaleY="415332" custLinFactNeighborX="364" custLinFactNeighborY="1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</dgm:ptLst>
  <dgm:cxnLst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281A1-F8ED-449F-AB6A-4AB5015D102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060F6-F3E2-47E8-9D67-2356C54271C0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 726 738,2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B7444-D76B-45AC-A369-3E8877CA5A6D}" type="parTrans" cxnId="{0A18E56E-F983-42BE-BFB8-0D4A5AAAF754}">
      <dgm:prSet/>
      <dgm:spPr/>
      <dgm:t>
        <a:bodyPr/>
        <a:lstStyle/>
        <a:p>
          <a:endParaRPr lang="ru-RU"/>
        </a:p>
      </dgm:t>
    </dgm:pt>
    <dgm:pt modelId="{253A073F-2F8F-4591-BF1A-787815AE557E}" type="sibTrans" cxnId="{0A18E56E-F983-42BE-BFB8-0D4A5AAAF754}">
      <dgm:prSet/>
      <dgm:spPr/>
      <dgm:t>
        <a:bodyPr/>
        <a:lstStyle/>
        <a:p>
          <a:endParaRPr lang="ru-RU"/>
        </a:p>
      </dgm:t>
    </dgm:pt>
    <dgm:pt modelId="{FC103508-AA3D-455F-B3BC-7C1AAAA1D672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729 812,5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AA405-A083-4304-8A3A-34425BB2F3A4}" type="parTrans" cxnId="{34072DFE-1A41-47F2-A319-0AAA14671458}">
      <dgm:prSet/>
      <dgm:spPr/>
      <dgm:t>
        <a:bodyPr/>
        <a:lstStyle/>
        <a:p>
          <a:endParaRPr lang="ru-RU"/>
        </a:p>
      </dgm:t>
    </dgm:pt>
    <dgm:pt modelId="{6027D3BB-F60E-4E00-B1FF-5F14E41BAF3C}" type="sibTrans" cxnId="{34072DFE-1A41-47F2-A319-0AAA14671458}">
      <dgm:prSet/>
      <dgm:spPr/>
      <dgm:t>
        <a:bodyPr/>
        <a:lstStyle/>
        <a:p>
          <a:endParaRPr lang="ru-RU"/>
        </a:p>
      </dgm:t>
    </dgm:pt>
    <dgm:pt modelId="{1D5BB61F-CD21-4FD4-8A77-B2510B8FE494}" type="pres">
      <dgm:prSet presAssocID="{A1D281A1-F8ED-449F-AB6A-4AB5015D102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BFE64-469A-494B-87F0-BB5EB757A60F}" type="pres">
      <dgm:prSet presAssocID="{8C6060F6-F3E2-47E8-9D67-2356C54271C0}" presName="compNode" presStyleCnt="0"/>
      <dgm:spPr/>
    </dgm:pt>
    <dgm:pt modelId="{4EE01035-7ECB-47D9-B418-F63EBCEEC32F}" type="pres">
      <dgm:prSet presAssocID="{8C6060F6-F3E2-47E8-9D67-2356C54271C0}" presName="childRect" presStyleLbl="bgAcc1" presStyleIdx="0" presStyleCnt="2" custLinFactNeighborX="499" custLinFactNeighborY="84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DAF0CF-4855-409C-8B70-5267660EC871}" type="pres">
      <dgm:prSet presAssocID="{8C6060F6-F3E2-47E8-9D67-2356C54271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71DC-9ECF-4D55-9D07-3133ECA2E82C}" type="pres">
      <dgm:prSet presAssocID="{8C6060F6-F3E2-47E8-9D67-2356C54271C0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F1688BE2-0CFD-423F-BA1D-D187D863A0F0}" type="pres">
      <dgm:prSet presAssocID="{8C6060F6-F3E2-47E8-9D67-2356C54271C0}" presName="adorn" presStyleLbl="fgAccFollow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F12AF4D0-3F7C-4908-A0DC-B82F8EF3160C}" type="pres">
      <dgm:prSet presAssocID="{253A073F-2F8F-4591-BF1A-787815AE55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95BC65-6787-4351-A2BB-2A5E5B28BAF1}" type="pres">
      <dgm:prSet presAssocID="{FC103508-AA3D-455F-B3BC-7C1AAAA1D672}" presName="compNode" presStyleCnt="0"/>
      <dgm:spPr/>
    </dgm:pt>
    <dgm:pt modelId="{2A5189E2-20CE-4D2E-B4F7-DAD3D71C1E2C}" type="pres">
      <dgm:prSet presAssocID="{FC103508-AA3D-455F-B3BC-7C1AAAA1D672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EECAE7-B19B-416C-8CFE-DA12DBBA58AB}" type="pres">
      <dgm:prSet presAssocID="{FC103508-AA3D-455F-B3BC-7C1AAAA1D6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4FE24-935C-4C22-B8FC-FB86A24F6DCC}" type="pres">
      <dgm:prSet presAssocID="{FC103508-AA3D-455F-B3BC-7C1AAAA1D672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9ADF7AB6-70B7-44E9-A1E7-61B94C5D04BF}" type="pres">
      <dgm:prSet presAssocID="{FC103508-AA3D-455F-B3BC-7C1AAAA1D672}" presName="adorn" presStyleLbl="fgAccFollow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6DEFFCBB-D779-4916-957A-DFA912D750B4}" type="presOf" srcId="{8C6060F6-F3E2-47E8-9D67-2356C54271C0}" destId="{EBDAF0CF-4855-409C-8B70-5267660EC871}" srcOrd="0" destOrd="0" presId="urn:microsoft.com/office/officeart/2005/8/layout/bList2#1"/>
    <dgm:cxn modelId="{19D2C79C-FC4E-4AB4-A3AA-0550B90F1447}" type="presOf" srcId="{8C6060F6-F3E2-47E8-9D67-2356C54271C0}" destId="{218071DC-9ECF-4D55-9D07-3133ECA2E82C}" srcOrd="1" destOrd="0" presId="urn:microsoft.com/office/officeart/2005/8/layout/bList2#1"/>
    <dgm:cxn modelId="{CEC67706-36A1-443F-A262-1E54024E3E3C}" type="presOf" srcId="{253A073F-2F8F-4591-BF1A-787815AE557E}" destId="{F12AF4D0-3F7C-4908-A0DC-B82F8EF3160C}" srcOrd="0" destOrd="0" presId="urn:microsoft.com/office/officeart/2005/8/layout/bList2#1"/>
    <dgm:cxn modelId="{220F4F6D-BAA4-4396-9974-772C933BF519}" type="presOf" srcId="{A1D281A1-F8ED-449F-AB6A-4AB5015D1025}" destId="{1D5BB61F-CD21-4FD4-8A77-B2510B8FE494}" srcOrd="0" destOrd="0" presId="urn:microsoft.com/office/officeart/2005/8/layout/bList2#1"/>
    <dgm:cxn modelId="{09D2B017-3033-4A05-8E45-F7BF7FDDC40C}" type="presOf" srcId="{FC103508-AA3D-455F-B3BC-7C1AAAA1D672}" destId="{2C14FE24-935C-4C22-B8FC-FB86A24F6DCC}" srcOrd="1" destOrd="0" presId="urn:microsoft.com/office/officeart/2005/8/layout/bList2#1"/>
    <dgm:cxn modelId="{70768636-B0E4-4FC4-ACEF-4B0FB84922DD}" type="presOf" srcId="{FC103508-AA3D-455F-B3BC-7C1AAAA1D672}" destId="{A7EECAE7-B19B-416C-8CFE-DA12DBBA58AB}" srcOrd="0" destOrd="0" presId="urn:microsoft.com/office/officeart/2005/8/layout/bList2#1"/>
    <dgm:cxn modelId="{34072DFE-1A41-47F2-A319-0AAA14671458}" srcId="{A1D281A1-F8ED-449F-AB6A-4AB5015D1025}" destId="{FC103508-AA3D-455F-B3BC-7C1AAAA1D672}" srcOrd="1" destOrd="0" parTransId="{EE6AA405-A083-4304-8A3A-34425BB2F3A4}" sibTransId="{6027D3BB-F60E-4E00-B1FF-5F14E41BAF3C}"/>
    <dgm:cxn modelId="{0A18E56E-F983-42BE-BFB8-0D4A5AAAF754}" srcId="{A1D281A1-F8ED-449F-AB6A-4AB5015D1025}" destId="{8C6060F6-F3E2-47E8-9D67-2356C54271C0}" srcOrd="0" destOrd="0" parTransId="{916B7444-D76B-45AC-A369-3E8877CA5A6D}" sibTransId="{253A073F-2F8F-4591-BF1A-787815AE557E}"/>
    <dgm:cxn modelId="{45BE9F52-5D66-44F2-816A-7479896CAE00}" type="presParOf" srcId="{1D5BB61F-CD21-4FD4-8A77-B2510B8FE494}" destId="{CBDBFE64-469A-494B-87F0-BB5EB757A60F}" srcOrd="0" destOrd="0" presId="urn:microsoft.com/office/officeart/2005/8/layout/bList2#1"/>
    <dgm:cxn modelId="{46A8EA3B-1124-4614-B5C6-5C3656D755CF}" type="presParOf" srcId="{CBDBFE64-469A-494B-87F0-BB5EB757A60F}" destId="{4EE01035-7ECB-47D9-B418-F63EBCEEC32F}" srcOrd="0" destOrd="0" presId="urn:microsoft.com/office/officeart/2005/8/layout/bList2#1"/>
    <dgm:cxn modelId="{C26B3453-DA41-4A1C-B361-2E1E318A45FD}" type="presParOf" srcId="{CBDBFE64-469A-494B-87F0-BB5EB757A60F}" destId="{EBDAF0CF-4855-409C-8B70-5267660EC871}" srcOrd="1" destOrd="0" presId="urn:microsoft.com/office/officeart/2005/8/layout/bList2#1"/>
    <dgm:cxn modelId="{4E0079A8-9B44-4C81-8328-E05033486C7B}" type="presParOf" srcId="{CBDBFE64-469A-494B-87F0-BB5EB757A60F}" destId="{218071DC-9ECF-4D55-9D07-3133ECA2E82C}" srcOrd="2" destOrd="0" presId="urn:microsoft.com/office/officeart/2005/8/layout/bList2#1"/>
    <dgm:cxn modelId="{4251C71B-1503-4571-936A-D1C852918430}" type="presParOf" srcId="{CBDBFE64-469A-494B-87F0-BB5EB757A60F}" destId="{F1688BE2-0CFD-423F-BA1D-D187D863A0F0}" srcOrd="3" destOrd="0" presId="urn:microsoft.com/office/officeart/2005/8/layout/bList2#1"/>
    <dgm:cxn modelId="{9F2584C9-C010-47FD-B5FC-CB15B8C5123D}" type="presParOf" srcId="{1D5BB61F-CD21-4FD4-8A77-B2510B8FE494}" destId="{F12AF4D0-3F7C-4908-A0DC-B82F8EF3160C}" srcOrd="1" destOrd="0" presId="urn:microsoft.com/office/officeart/2005/8/layout/bList2#1"/>
    <dgm:cxn modelId="{383BE352-4B79-4D8F-9EFC-BE5A1CDDB0E7}" type="presParOf" srcId="{1D5BB61F-CD21-4FD4-8A77-B2510B8FE494}" destId="{2C95BC65-6787-4351-A2BB-2A5E5B28BAF1}" srcOrd="2" destOrd="0" presId="urn:microsoft.com/office/officeart/2005/8/layout/bList2#1"/>
    <dgm:cxn modelId="{06038583-7AC2-43C3-B84D-4A7B51CBBFEB}" type="presParOf" srcId="{2C95BC65-6787-4351-A2BB-2A5E5B28BAF1}" destId="{2A5189E2-20CE-4D2E-B4F7-DAD3D71C1E2C}" srcOrd="0" destOrd="0" presId="urn:microsoft.com/office/officeart/2005/8/layout/bList2#1"/>
    <dgm:cxn modelId="{C129A815-0A01-4512-9260-95A74551784E}" type="presParOf" srcId="{2C95BC65-6787-4351-A2BB-2A5E5B28BAF1}" destId="{A7EECAE7-B19B-416C-8CFE-DA12DBBA58AB}" srcOrd="1" destOrd="0" presId="urn:microsoft.com/office/officeart/2005/8/layout/bList2#1"/>
    <dgm:cxn modelId="{048F16AC-8688-4553-8A20-3BC7B3158610}" type="presParOf" srcId="{2C95BC65-6787-4351-A2BB-2A5E5B28BAF1}" destId="{2C14FE24-935C-4C22-B8FC-FB86A24F6DCC}" srcOrd="2" destOrd="0" presId="urn:microsoft.com/office/officeart/2005/8/layout/bList2#1"/>
    <dgm:cxn modelId="{E9B76DCA-ECB9-4C92-826A-76BB6E3E7C9D}" type="presParOf" srcId="{2C95BC65-6787-4351-A2BB-2A5E5B28BAF1}" destId="{9ADF7AB6-70B7-44E9-A1E7-61B94C5D04B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2324-2BDB-4528-AE54-F45A02492D2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Глава района 1 489,5 тыс. руб.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3D4E0-A383-47B5-A055-5106D8307072}" type="parTrans" cxnId="{CA74ADB6-C793-45B5-A70C-57F831690688}">
      <dgm:prSet/>
      <dgm:spPr/>
      <dgm:t>
        <a:bodyPr/>
        <a:lstStyle/>
        <a:p>
          <a:endParaRPr lang="ru-RU"/>
        </a:p>
      </dgm:t>
    </dgm:pt>
    <dgm:pt modelId="{E8C9EBE0-F321-4DF1-93EE-6B32EC1459D5}" type="sibTrans" cxnId="{CA74ADB6-C793-45B5-A70C-57F831690688}">
      <dgm:prSet/>
      <dgm:spPr/>
      <dgm:t>
        <a:bodyPr/>
        <a:lstStyle/>
        <a:p>
          <a:endParaRPr lang="ru-RU"/>
        </a:p>
      </dgm:t>
    </dgm:pt>
    <dgm:pt modelId="{3FF5F5D7-3417-4588-AA03-3F74973AA1AB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Дума </a:t>
          </a:r>
          <a:r>
            <a:rPr lang="ru-RU" sz="20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590,438 тыс. руб.</a:t>
          </a:r>
          <a:endParaRPr lang="ru-RU" sz="2000" b="1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F5FB8-9530-460A-B0B8-91EBAF42B186}" type="parTrans" cxnId="{702961AF-F8FE-44B1-A387-32B666B6A7A6}">
      <dgm:prSet/>
      <dgm:spPr/>
      <dgm:t>
        <a:bodyPr/>
        <a:lstStyle/>
        <a:p>
          <a:endParaRPr lang="ru-RU"/>
        </a:p>
      </dgm:t>
    </dgm:pt>
    <dgm:pt modelId="{1C60429C-04B6-40A9-9072-FECF1E5FE5BD}" type="sibTrans" cxnId="{702961AF-F8FE-44B1-A387-32B666B6A7A6}">
      <dgm:prSet/>
      <dgm:spPr/>
      <dgm:t>
        <a:bodyPr/>
        <a:lstStyle/>
        <a:p>
          <a:endParaRPr lang="ru-RU"/>
        </a:p>
      </dgm:t>
    </dgm:pt>
    <dgm:pt modelId="{7EC5567E-D356-491B-BF9A-8F9CADBD01C6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района 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27 909,5 тыс. руб.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F2672-1720-4978-904B-1268FFF74664}" type="parTrans" cxnId="{946237F3-1A34-4084-AAE1-EA2900FBE390}">
      <dgm:prSet/>
      <dgm:spPr/>
      <dgm:t>
        <a:bodyPr/>
        <a:lstStyle/>
        <a:p>
          <a:endParaRPr lang="ru-RU"/>
        </a:p>
      </dgm:t>
    </dgm:pt>
    <dgm:pt modelId="{D32E81C3-95B2-4C20-8A6E-1315D53F9DD2}" type="sibTrans" cxnId="{946237F3-1A34-4084-AAE1-EA2900FBE390}">
      <dgm:prSet/>
      <dgm:spPr/>
      <dgm:t>
        <a:bodyPr/>
        <a:lstStyle/>
        <a:p>
          <a:endParaRPr lang="ru-RU"/>
        </a:p>
      </dgm:t>
    </dgm:pt>
    <dgm:pt modelId="{08914A2B-D57F-4F60-B90B-3B5CB675F0B7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 399, 257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92BC7-B3E1-4F86-8525-A045C8525838}" type="parTrans" cxnId="{A4730BEE-4B8D-4835-9483-DBD0C93D8CA7}">
      <dgm:prSet/>
      <dgm:spPr/>
      <dgm:t>
        <a:bodyPr/>
        <a:lstStyle/>
        <a:p>
          <a:endParaRPr lang="ru-RU"/>
        </a:p>
      </dgm:t>
    </dgm:pt>
    <dgm:pt modelId="{80C7E9B5-089D-48A0-A152-6A258A1821F7}" type="sibTrans" cxnId="{A4730BEE-4B8D-4835-9483-DBD0C93D8CA7}">
      <dgm:prSet/>
      <dgm:spPr/>
      <dgm:t>
        <a:bodyPr/>
        <a:lstStyle/>
        <a:p>
          <a:endParaRPr lang="ru-RU"/>
        </a:p>
      </dgm:t>
    </dgm:pt>
    <dgm:pt modelId="{272CC629-178C-4EC3-83AF-E02C331AEB84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18 820,3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0FFC9-C106-414F-A6F7-68DB860CD91A}" type="parTrans" cxnId="{13D6AD97-3966-4E77-88C9-475595E90388}">
      <dgm:prSet/>
      <dgm:spPr/>
      <dgm:t>
        <a:bodyPr/>
        <a:lstStyle/>
        <a:p>
          <a:endParaRPr lang="ru-RU"/>
        </a:p>
      </dgm:t>
    </dgm:pt>
    <dgm:pt modelId="{E87A90DB-9EA4-4B8A-A47B-C9D41FF9D181}" type="sibTrans" cxnId="{13D6AD97-3966-4E77-88C9-475595E90388}">
      <dgm:prSet/>
      <dgm:spPr/>
      <dgm:t>
        <a:bodyPr/>
        <a:lstStyle/>
        <a:p>
          <a:endParaRPr lang="ru-RU"/>
        </a:p>
      </dgm:t>
    </dgm:pt>
    <dgm:pt modelId="{D9BC82D2-EB14-449F-A770-B7F20CD681C3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53417-4B52-44D9-96DB-D73C1A49EE90}" type="parTrans" cxnId="{B0279B3F-121C-440D-AF53-EE7F51FB9A9A}">
      <dgm:prSet/>
      <dgm:spPr/>
      <dgm:t>
        <a:bodyPr/>
        <a:lstStyle/>
        <a:p>
          <a:endParaRPr lang="ru-RU"/>
        </a:p>
      </dgm:t>
    </dgm:pt>
    <dgm:pt modelId="{C639FAC3-6B8D-44D8-8AE3-33F6E73DD0E9}" type="sibTrans" cxnId="{B0279B3F-121C-440D-AF53-EE7F51FB9A9A}">
      <dgm:prSet/>
      <dgm:spPr/>
      <dgm:t>
        <a:bodyPr/>
        <a:lstStyle/>
        <a:p>
          <a:endParaRPr lang="ru-RU"/>
        </a:p>
      </dgm:t>
    </dgm:pt>
    <dgm:pt modelId="{34A55DF3-0A00-427B-A366-5914B47C6A70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административной комиссии 449,3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хранение комплектование, учет архивных документов 65,5 тыс. р.,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62721-4303-410A-9B6B-7993A651695F}" type="parTrans" cxnId="{3867D4F5-7202-4A46-A3FD-EEB2567BDE36}">
      <dgm:prSet/>
      <dgm:spPr/>
      <dgm:t>
        <a:bodyPr/>
        <a:lstStyle/>
        <a:p>
          <a:endParaRPr lang="ru-RU"/>
        </a:p>
      </dgm:t>
    </dgm:pt>
    <dgm:pt modelId="{4FD17E56-EA34-4A1B-AC6A-8E307B0C23F0}" type="sibTrans" cxnId="{3867D4F5-7202-4A46-A3FD-EEB2567BDE36}">
      <dgm:prSet/>
      <dgm:spPr/>
      <dgm:t>
        <a:bodyPr/>
        <a:lstStyle/>
        <a:p>
          <a:endParaRPr lang="ru-RU"/>
        </a:p>
      </dgm:t>
    </dgm:pt>
    <dgm:pt modelId="{ADCDFA08-217D-4CBC-8125-1B981F875E28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регулирование тарифов 17,0 тыс. руб.,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D996C-2789-4A30-93A5-2CCF00AC2746}" type="parTrans" cxnId="{724859D2-5F6E-4565-BBE6-FD1FB0CFE076}">
      <dgm:prSet/>
      <dgm:spPr/>
      <dgm:t>
        <a:bodyPr/>
        <a:lstStyle/>
        <a:p>
          <a:endParaRPr lang="ru-RU"/>
        </a:p>
      </dgm:t>
    </dgm:pt>
    <dgm:pt modelId="{1DC02167-E04D-4D7C-94D4-0096949F6CCD}" type="sibTrans" cxnId="{724859D2-5F6E-4565-BBE6-FD1FB0CFE076}">
      <dgm:prSet/>
      <dgm:spPr/>
      <dgm:t>
        <a:bodyPr/>
        <a:lstStyle/>
        <a:p>
          <a:endParaRPr lang="ru-RU"/>
        </a:p>
      </dgm:t>
    </dgm:pt>
    <dgm:pt modelId="{1AF5BC25-0B77-4A19-B013-1E8CCB381E7E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комиссии по делам несовершеннолетних 502,5 тыс. руб.,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969E5-6FE1-4683-94E9-EE8667404B6E}" type="parTrans" cxnId="{1CB5C0B1-3157-4561-91D7-EDB0BE273F68}">
      <dgm:prSet/>
      <dgm:spPr/>
      <dgm:t>
        <a:bodyPr/>
        <a:lstStyle/>
        <a:p>
          <a:endParaRPr lang="ru-RU"/>
        </a:p>
      </dgm:t>
    </dgm:pt>
    <dgm:pt modelId="{411DE11D-6984-4DB6-8E71-708CF73BA276}" type="sibTrans" cxnId="{1CB5C0B1-3157-4561-91D7-EDB0BE273F68}">
      <dgm:prSet/>
      <dgm:spPr/>
      <dgm:t>
        <a:bodyPr/>
        <a:lstStyle/>
        <a:p>
          <a:endParaRPr lang="ru-RU"/>
        </a:p>
      </dgm:t>
    </dgm:pt>
    <dgm:pt modelId="{3837BE55-EAB7-42E1-87CB-41FF68C9DCC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опеке и попечительству       3 398,9 тыс. руб. 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662C4-378A-432D-91FB-7873D17BBB19}" type="parTrans" cxnId="{DFFCFDF9-8B5D-468D-AB8D-0B74F36FFB1A}">
      <dgm:prSet/>
      <dgm:spPr/>
      <dgm:t>
        <a:bodyPr/>
        <a:lstStyle/>
        <a:p>
          <a:endParaRPr lang="ru-RU"/>
        </a:p>
      </dgm:t>
    </dgm:pt>
    <dgm:pt modelId="{CC4A4A50-EAA7-4F5B-8080-784EC29280F6}" type="sibTrans" cxnId="{DFFCFDF9-8B5D-468D-AB8D-0B74F36FFB1A}">
      <dgm:prSet/>
      <dgm:spPr/>
      <dgm:t>
        <a:bodyPr/>
        <a:lstStyle/>
        <a:p>
          <a:endParaRPr lang="ru-RU"/>
        </a:p>
      </dgm:t>
    </dgm:pt>
    <dgm:pt modelId="{2673F858-118B-4349-845C-FC93C22CB14E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коллективных договоров 89,9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35F91-A5E4-4F18-87C7-51DDC43ABEDE}" type="parTrans" cxnId="{EF70600A-73E6-4128-AFAB-D8639A4AE578}">
      <dgm:prSet/>
      <dgm:spPr/>
      <dgm:t>
        <a:bodyPr/>
        <a:lstStyle/>
        <a:p>
          <a:endParaRPr lang="ru-RU"/>
        </a:p>
      </dgm:t>
    </dgm:pt>
    <dgm:pt modelId="{BCBB2EB3-6A11-4B9F-95DE-88A2DE46C0D5}" type="sibTrans" cxnId="{EF70600A-73E6-4128-AFAB-D8639A4AE578}">
      <dgm:prSet/>
      <dgm:spPr/>
      <dgm:t>
        <a:bodyPr/>
        <a:lstStyle/>
        <a:p>
          <a:endParaRPr lang="ru-RU"/>
        </a:p>
      </dgm:t>
    </dgm:pt>
    <dgm:pt modelId="{A74492BF-4984-445A-8A99-EC8B6232EF8A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3B2EE-6483-4E4F-BD23-FF28E8B6725D}" type="parTrans" cxnId="{CBF911D2-6B77-4165-B006-F69901B2699B}">
      <dgm:prSet/>
      <dgm:spPr/>
      <dgm:t>
        <a:bodyPr/>
        <a:lstStyle/>
        <a:p>
          <a:endParaRPr lang="ru-RU"/>
        </a:p>
      </dgm:t>
    </dgm:pt>
    <dgm:pt modelId="{0F72E2DE-0EE6-4158-88AF-4BCEDAFDAD10}" type="sibTrans" cxnId="{CBF911D2-6B77-4165-B006-F69901B2699B}">
      <dgm:prSet/>
      <dgm:spPr/>
      <dgm:t>
        <a:bodyPr/>
        <a:lstStyle/>
        <a:p>
          <a:endParaRPr lang="ru-RU"/>
        </a:p>
      </dgm:t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1FC4E-EE81-4D3D-883D-E8D780A0C866}" type="pres">
      <dgm:prSet presAssocID="{4CA42324-2BDB-4528-AE54-F45A02492D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EA92-CCBE-4156-8628-2E4B076B34D2}" type="pres">
      <dgm:prSet presAssocID="{E8C9EBE0-F321-4DF1-93EE-6B32EC1459D5}" presName="spacer" presStyleCnt="0"/>
      <dgm:spPr/>
    </dgm:pt>
    <dgm:pt modelId="{7B12F10D-AF2D-4151-92F7-BD4832AAEDC8}" type="pres">
      <dgm:prSet presAssocID="{3FF5F5D7-3417-4588-AA03-3F74973AA1AB}" presName="parentText" presStyleLbl="node1" presStyleIdx="1" presStyleCnt="3" custLinFactNeighborX="652" custLinFactNeighborY="-17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9A48-3B64-430F-8513-8A45C57E06FE}" type="pres">
      <dgm:prSet presAssocID="{3FF5F5D7-3417-4588-AA03-3F74973AA1A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0D09-B606-464B-BABB-4859B664EF92}" type="pres">
      <dgm:prSet presAssocID="{7EC5567E-D356-491B-BF9A-8F9CADBD01C6}" presName="parentText" presStyleLbl="node1" presStyleIdx="2" presStyleCnt="3" custLinFactNeighborX="1802" custLinFactNeighborY="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3BF-FD3D-4AAE-98FB-5F6B2987022F}" type="pres">
      <dgm:prSet presAssocID="{7EC5567E-D356-491B-BF9A-8F9CADBD01C6}" presName="childText" presStyleLbl="revTx" presStyleIdx="1" presStyleCnt="2" custScaleX="100000" custScaleY="122706" custLinFactNeighborY="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879DE-4E0B-46EA-9E88-AA08AFE331FF}" type="presOf" srcId="{2673F858-118B-4349-845C-FC93C22CB14E}" destId="{1E2EA3BF-FD3D-4AAE-98FB-5F6B2987022F}" srcOrd="0" destOrd="7" presId="urn:microsoft.com/office/officeart/2005/8/layout/vList2"/>
    <dgm:cxn modelId="{B571F556-DADA-463F-8882-4996A6909873}" type="presOf" srcId="{3837BE55-EAB7-42E1-87CB-41FF68C9DCC7}" destId="{1E2EA3BF-FD3D-4AAE-98FB-5F6B2987022F}" srcOrd="0" destOrd="6" presId="urn:microsoft.com/office/officeart/2005/8/layout/vList2"/>
    <dgm:cxn modelId="{DC64902C-7C0D-46BA-BEDF-9975F18E3463}" type="presOf" srcId="{D9BC82D2-EB14-449F-A770-B7F20CD681C3}" destId="{1E2EA3BF-FD3D-4AAE-98FB-5F6B2987022F}" srcOrd="0" destOrd="1" presId="urn:microsoft.com/office/officeart/2005/8/layout/vList2"/>
    <dgm:cxn modelId="{13D6AD97-3966-4E77-88C9-475595E90388}" srcId="{7EC5567E-D356-491B-BF9A-8F9CADBD01C6}" destId="{272CC629-178C-4EC3-83AF-E02C331AEB84}" srcOrd="0" destOrd="0" parTransId="{1EA0FFC9-C106-414F-A6F7-68DB860CD91A}" sibTransId="{E87A90DB-9EA4-4B8A-A47B-C9D41FF9D181}"/>
    <dgm:cxn modelId="{1CB5C0B1-3157-4561-91D7-EDB0BE273F68}" srcId="{7EC5567E-D356-491B-BF9A-8F9CADBD01C6}" destId="{1AF5BC25-0B77-4A19-B013-1E8CCB381E7E}" srcOrd="5" destOrd="0" parTransId="{B90969E5-6FE1-4683-94E9-EE8667404B6E}" sibTransId="{411DE11D-6984-4DB6-8E71-708CF73BA276}"/>
    <dgm:cxn modelId="{72FD673A-94C5-46E7-8613-B47E443963F9}" type="presOf" srcId="{5DE4AAC7-3532-44B1-96A3-957D40B0D81C}" destId="{3F0E8DCF-3825-4332-A80E-0D2A6285E5E6}" srcOrd="0" destOrd="0" presId="urn:microsoft.com/office/officeart/2005/8/layout/vList2"/>
    <dgm:cxn modelId="{946237F3-1A34-4084-AAE1-EA2900FBE390}" srcId="{5DE4AAC7-3532-44B1-96A3-957D40B0D81C}" destId="{7EC5567E-D356-491B-BF9A-8F9CADBD01C6}" srcOrd="2" destOrd="0" parTransId="{BAFF2672-1720-4978-904B-1268FFF74664}" sibTransId="{D32E81C3-95B2-4C20-8A6E-1315D53F9DD2}"/>
    <dgm:cxn modelId="{25C3AD21-82D4-44E9-83C5-CDD3D05344AC}" type="presOf" srcId="{08914A2B-D57F-4F60-B90B-3B5CB675F0B7}" destId="{16B39A48-3B64-430F-8513-8A45C57E06FE}" srcOrd="0" destOrd="0" presId="urn:microsoft.com/office/officeart/2005/8/layout/vList2"/>
    <dgm:cxn modelId="{9A313101-EA09-4B15-AF0A-05383ACBE7E1}" type="presOf" srcId="{34A55DF3-0A00-427B-A366-5914B47C6A70}" destId="{1E2EA3BF-FD3D-4AAE-98FB-5F6B2987022F}" srcOrd="0" destOrd="3" presId="urn:microsoft.com/office/officeart/2005/8/layout/vList2"/>
    <dgm:cxn modelId="{65E1BA7A-9DC8-4162-981A-954714B99EAE}" type="presOf" srcId="{3FF5F5D7-3417-4588-AA03-3F74973AA1AB}" destId="{7B12F10D-AF2D-4151-92F7-BD4832AAEDC8}" srcOrd="0" destOrd="0" presId="urn:microsoft.com/office/officeart/2005/8/layout/vList2"/>
    <dgm:cxn modelId="{CBF911D2-6B77-4165-B006-F69901B2699B}" srcId="{7EC5567E-D356-491B-BF9A-8F9CADBD01C6}" destId="{A74492BF-4984-445A-8A99-EC8B6232EF8A}" srcOrd="2" destOrd="0" parTransId="{3003B2EE-6483-4E4F-BD23-FF28E8B6725D}" sibTransId="{0F72E2DE-0EE6-4158-88AF-4BCEDAFDAD10}"/>
    <dgm:cxn modelId="{DFFCFDF9-8B5D-468D-AB8D-0B74F36FFB1A}" srcId="{7EC5567E-D356-491B-BF9A-8F9CADBD01C6}" destId="{3837BE55-EAB7-42E1-87CB-41FF68C9DCC7}" srcOrd="6" destOrd="0" parTransId="{0CA662C4-378A-432D-91FB-7873D17BBB19}" sibTransId="{CC4A4A50-EAA7-4F5B-8080-784EC29280F6}"/>
    <dgm:cxn modelId="{1AB58962-F44D-4D38-B3C3-2E9D69A3E45C}" type="presOf" srcId="{4CA42324-2BDB-4528-AE54-F45A02492D2D}" destId="{FB91FC4E-EE81-4D3D-883D-E8D780A0C866}" srcOrd="0" destOrd="0" presId="urn:microsoft.com/office/officeart/2005/8/layout/vList2"/>
    <dgm:cxn modelId="{A4730BEE-4B8D-4835-9483-DBD0C93D8CA7}" srcId="{3FF5F5D7-3417-4588-AA03-3F74973AA1AB}" destId="{08914A2B-D57F-4F60-B90B-3B5CB675F0B7}" srcOrd="0" destOrd="0" parTransId="{BC892BC7-B3E1-4F86-8525-A045C8525838}" sibTransId="{80C7E9B5-089D-48A0-A152-6A258A1821F7}"/>
    <dgm:cxn modelId="{ABAB90C9-A50C-48D0-A26C-947A134C3789}" type="presOf" srcId="{A74492BF-4984-445A-8A99-EC8B6232EF8A}" destId="{1E2EA3BF-FD3D-4AAE-98FB-5F6B2987022F}" srcOrd="0" destOrd="2" presId="urn:microsoft.com/office/officeart/2005/8/layout/vList2"/>
    <dgm:cxn modelId="{B0279B3F-121C-440D-AF53-EE7F51FB9A9A}" srcId="{7EC5567E-D356-491B-BF9A-8F9CADBD01C6}" destId="{D9BC82D2-EB14-449F-A770-B7F20CD681C3}" srcOrd="1" destOrd="0" parTransId="{0AF53417-4B52-44D9-96DB-D73C1A49EE90}" sibTransId="{C639FAC3-6B8D-44D8-8AE3-33F6E73DD0E9}"/>
    <dgm:cxn modelId="{EF70600A-73E6-4128-AFAB-D8639A4AE578}" srcId="{7EC5567E-D356-491B-BF9A-8F9CADBD01C6}" destId="{2673F858-118B-4349-845C-FC93C22CB14E}" srcOrd="7" destOrd="0" parTransId="{39535F91-A5E4-4F18-87C7-51DDC43ABEDE}" sibTransId="{BCBB2EB3-6A11-4B9F-95DE-88A2DE46C0D5}"/>
    <dgm:cxn modelId="{71ADB895-3E2C-4C03-826C-C6BB9CF97AA4}" type="presOf" srcId="{ADCDFA08-217D-4CBC-8125-1B981F875E28}" destId="{1E2EA3BF-FD3D-4AAE-98FB-5F6B2987022F}" srcOrd="0" destOrd="4" presId="urn:microsoft.com/office/officeart/2005/8/layout/vList2"/>
    <dgm:cxn modelId="{4000DDBE-5D15-4FBD-82DD-1A7456FDC727}" type="presOf" srcId="{272CC629-178C-4EC3-83AF-E02C331AEB84}" destId="{1E2EA3BF-FD3D-4AAE-98FB-5F6B2987022F}" srcOrd="0" destOrd="0" presId="urn:microsoft.com/office/officeart/2005/8/layout/vList2"/>
    <dgm:cxn modelId="{3867D4F5-7202-4A46-A3FD-EEB2567BDE36}" srcId="{7EC5567E-D356-491B-BF9A-8F9CADBD01C6}" destId="{34A55DF3-0A00-427B-A366-5914B47C6A70}" srcOrd="3" destOrd="0" parTransId="{52A62721-4303-410A-9B6B-7993A651695F}" sibTransId="{4FD17E56-EA34-4A1B-AC6A-8E307B0C23F0}"/>
    <dgm:cxn modelId="{724859D2-5F6E-4565-BBE6-FD1FB0CFE076}" srcId="{7EC5567E-D356-491B-BF9A-8F9CADBD01C6}" destId="{ADCDFA08-217D-4CBC-8125-1B981F875E28}" srcOrd="4" destOrd="0" parTransId="{A0FD996C-2789-4A30-93A5-2CCF00AC2746}" sibTransId="{1DC02167-E04D-4D7C-94D4-0096949F6CCD}"/>
    <dgm:cxn modelId="{53354827-67C8-4FB3-A097-2408C831FF50}" type="presOf" srcId="{7EC5567E-D356-491B-BF9A-8F9CADBD01C6}" destId="{A86B0D09-B606-464B-BABB-4859B664EF92}" srcOrd="0" destOrd="0" presId="urn:microsoft.com/office/officeart/2005/8/layout/vList2"/>
    <dgm:cxn modelId="{CA74ADB6-C793-45B5-A70C-57F831690688}" srcId="{5DE4AAC7-3532-44B1-96A3-957D40B0D81C}" destId="{4CA42324-2BDB-4528-AE54-F45A02492D2D}" srcOrd="0" destOrd="0" parTransId="{B883D4E0-A383-47B5-A055-5106D8307072}" sibTransId="{E8C9EBE0-F321-4DF1-93EE-6B32EC1459D5}"/>
    <dgm:cxn modelId="{EE9229B4-1ECE-49DE-B793-0579FBA2F7E8}" type="presOf" srcId="{1AF5BC25-0B77-4A19-B013-1E8CCB381E7E}" destId="{1E2EA3BF-FD3D-4AAE-98FB-5F6B2987022F}" srcOrd="0" destOrd="5" presId="urn:microsoft.com/office/officeart/2005/8/layout/vList2"/>
    <dgm:cxn modelId="{702961AF-F8FE-44B1-A387-32B666B6A7A6}" srcId="{5DE4AAC7-3532-44B1-96A3-957D40B0D81C}" destId="{3FF5F5D7-3417-4588-AA03-3F74973AA1AB}" srcOrd="1" destOrd="0" parTransId="{3F8F5FB8-9530-460A-B0B8-91EBAF42B186}" sibTransId="{1C60429C-04B6-40A9-9072-FECF1E5FE5BD}"/>
    <dgm:cxn modelId="{EAB0550E-4CF8-4C98-83E7-8A1A297D6A28}" type="presParOf" srcId="{3F0E8DCF-3825-4332-A80E-0D2A6285E5E6}" destId="{FB91FC4E-EE81-4D3D-883D-E8D780A0C866}" srcOrd="0" destOrd="0" presId="urn:microsoft.com/office/officeart/2005/8/layout/vList2"/>
    <dgm:cxn modelId="{7CBA87B4-5091-4F45-88C7-A23EFFE253BC}" type="presParOf" srcId="{3F0E8DCF-3825-4332-A80E-0D2A6285E5E6}" destId="{C9BFEA92-CCBE-4156-8628-2E4B076B34D2}" srcOrd="1" destOrd="0" presId="urn:microsoft.com/office/officeart/2005/8/layout/vList2"/>
    <dgm:cxn modelId="{AD0A0210-919A-4B56-8077-B958BC3F1B89}" type="presParOf" srcId="{3F0E8DCF-3825-4332-A80E-0D2A6285E5E6}" destId="{7B12F10D-AF2D-4151-92F7-BD4832AAEDC8}" srcOrd="2" destOrd="0" presId="urn:microsoft.com/office/officeart/2005/8/layout/vList2"/>
    <dgm:cxn modelId="{E4AA5BF3-477E-434A-858F-98CD4763E78D}" type="presParOf" srcId="{3F0E8DCF-3825-4332-A80E-0D2A6285E5E6}" destId="{16B39A48-3B64-430F-8513-8A45C57E06FE}" srcOrd="3" destOrd="0" presId="urn:microsoft.com/office/officeart/2005/8/layout/vList2"/>
    <dgm:cxn modelId="{FFEDFFAF-34E1-4F5F-AC77-9F88BF377B9C}" type="presParOf" srcId="{3F0E8DCF-3825-4332-A80E-0D2A6285E5E6}" destId="{A86B0D09-B606-464B-BABB-4859B664EF92}" srcOrd="4" destOrd="0" presId="urn:microsoft.com/office/officeart/2005/8/layout/vList2"/>
    <dgm:cxn modelId="{A8F55218-E49E-4201-9AE5-6A49886F689B}" type="presParOf" srcId="{3F0E8DCF-3825-4332-A80E-0D2A6285E5E6}" destId="{1E2EA3BF-FD3D-4AAE-98FB-5F6B298702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8C5A71-8AC5-4781-B4C9-C8B48DAFAD6E}" type="doc">
      <dgm:prSet loTypeId="urn:diagrams.loki3.com/VaryingWidthList+Icon" loCatId="list" qsTypeId="urn:microsoft.com/office/officeart/2005/8/quickstyle/simple1" qsCatId="simple" csTypeId="urn:microsoft.com/office/officeart/2005/8/colors/colorful2" csCatId="colorful" phldr="1"/>
      <dgm:spPr/>
    </dgm:pt>
    <dgm:pt modelId="{9A41D97C-3BD8-4C38-9ABA-93E857DE199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осуществление первичного воинского учета на территориях, где отсутствуют военные комиссариаты (ФБ) (ассигнования будут предусмотрены к 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чтению бюджета</a:t>
          </a:r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rgbClr val="002060"/>
            </a:solidFill>
          </a:endParaRPr>
        </a:p>
      </dgm:t>
    </dgm:pt>
    <dgm:pt modelId="{51488131-CD24-4354-A1C7-68C7FBCB6F6E}" type="parTrans" cxnId="{3376E645-673D-4573-B9C9-12B26E0630BD}">
      <dgm:prSet/>
      <dgm:spPr/>
      <dgm:t>
        <a:bodyPr/>
        <a:lstStyle/>
        <a:p>
          <a:endParaRPr lang="ru-RU"/>
        </a:p>
      </dgm:t>
    </dgm:pt>
    <dgm:pt modelId="{01717D0A-2337-49B8-8C89-9041E8195CBC}" type="sibTrans" cxnId="{3376E645-673D-4573-B9C9-12B26E0630BD}">
      <dgm:prSet/>
      <dgm:spPr/>
      <dgm:t>
        <a:bodyPr/>
        <a:lstStyle/>
        <a:p>
          <a:endParaRPr lang="ru-RU"/>
        </a:p>
      </dgm:t>
    </dgm:pt>
    <dgm:pt modelId="{62B2607C-A148-4B51-94BF-5F17F839C8E3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мобилизационной подготовке муниципальных предприятий и учреждений, находящихся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2DCC1-AAEE-4B25-91F3-05229C19F502}" type="parTrans" cxnId="{6955C849-F013-4D2B-AC63-F22710EE8BF6}">
      <dgm:prSet/>
      <dgm:spPr/>
      <dgm:t>
        <a:bodyPr/>
        <a:lstStyle/>
        <a:p>
          <a:endParaRPr lang="ru-RU"/>
        </a:p>
      </dgm:t>
    </dgm:pt>
    <dgm:pt modelId="{C67F2743-A86E-4ABD-A894-963BEB1F7CA3}" type="sibTrans" cxnId="{6955C849-F013-4D2B-AC63-F22710EE8BF6}">
      <dgm:prSet/>
      <dgm:spPr/>
      <dgm:t>
        <a:bodyPr/>
        <a:lstStyle/>
        <a:p>
          <a:endParaRPr lang="ru-RU"/>
        </a:p>
      </dgm:t>
    </dgm:pt>
    <dgm:pt modelId="{99A3C434-3390-422B-BD5D-C10616E9563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ru-RU" sz="1800" dirty="0">
            <a:solidFill>
              <a:srgbClr val="002060"/>
            </a:solidFill>
          </a:endParaRPr>
        </a:p>
      </dgm:t>
    </dgm:pt>
    <dgm:pt modelId="{A7868C95-38D8-40E2-88AB-E15B71981836}" type="parTrans" cxnId="{65EABFE7-EF74-4CC5-AB4A-5FAA4520E44B}">
      <dgm:prSet/>
      <dgm:spPr/>
      <dgm:t>
        <a:bodyPr/>
        <a:lstStyle/>
        <a:p>
          <a:endParaRPr lang="ru-RU"/>
        </a:p>
      </dgm:t>
    </dgm:pt>
    <dgm:pt modelId="{66C51D99-2C21-4497-BA2D-CB8429745595}" type="sibTrans" cxnId="{65EABFE7-EF74-4CC5-AB4A-5FAA4520E44B}">
      <dgm:prSet/>
      <dgm:spPr/>
      <dgm:t>
        <a:bodyPr/>
        <a:lstStyle/>
        <a:p>
          <a:endParaRPr lang="ru-RU"/>
        </a:p>
      </dgm:t>
    </dgm:pt>
    <dgm:pt modelId="{E63D4E27-5C83-451E-97F6-247C995FC44A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50,150 тыс. руб.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FB54C-FF06-45EF-98A0-BCD6B0D83F4B}" type="parTrans" cxnId="{A8D70D36-942C-4484-8070-1871ECA3332F}">
      <dgm:prSet/>
      <dgm:spPr/>
      <dgm:t>
        <a:bodyPr/>
        <a:lstStyle/>
        <a:p>
          <a:endParaRPr lang="ru-RU"/>
        </a:p>
      </dgm:t>
    </dgm:pt>
    <dgm:pt modelId="{E80D5F38-FF32-4DD1-A259-EEE231D904B6}" type="sibTrans" cxnId="{A8D70D36-942C-4484-8070-1871ECA3332F}">
      <dgm:prSet/>
      <dgm:spPr/>
      <dgm:t>
        <a:bodyPr/>
        <a:lstStyle/>
        <a:p>
          <a:endParaRPr lang="ru-RU"/>
        </a:p>
      </dgm:t>
    </dgm:pt>
    <dgm:pt modelId="{BB438638-B490-48C5-BD0F-44604D5DBD48}" type="pres">
      <dgm:prSet presAssocID="{C38C5A71-8AC5-4781-B4C9-C8B48DAFAD6E}" presName="Name0" presStyleCnt="0">
        <dgm:presLayoutVars>
          <dgm:resizeHandles/>
        </dgm:presLayoutVars>
      </dgm:prSet>
      <dgm:spPr/>
    </dgm:pt>
    <dgm:pt modelId="{D127822A-F35B-4E01-9791-D52830383F48}" type="pres">
      <dgm:prSet presAssocID="{9A41D97C-3BD8-4C38-9ABA-93E857DE1997}" presName="text" presStyleLbl="node1" presStyleIdx="0" presStyleCnt="2" custLinFactY="-12369" custLinFactNeighborX="40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9F13A-D54F-46C2-BD61-3CCBA21241F1}" type="pres">
      <dgm:prSet presAssocID="{01717D0A-2337-49B8-8C89-9041E8195CBC}" presName="space" presStyleCnt="0"/>
      <dgm:spPr/>
    </dgm:pt>
    <dgm:pt modelId="{A2F59A7F-F73B-44CB-BF00-559AFAB7764B}" type="pres">
      <dgm:prSet presAssocID="{62B2607C-A148-4B51-94BF-5F17F839C8E3}" presName="text" presStyleLbl="node1" presStyleIdx="1" presStyleCnt="2" custScaleX="125628" custLinFactY="3397" custLinFactNeighborX="227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406F7-050F-4966-ADF1-E1FC34F332B1}" type="presOf" srcId="{99A3C434-3390-422B-BD5D-C10616E95633}" destId="{D127822A-F35B-4E01-9791-D52830383F48}" srcOrd="0" destOrd="1" presId="urn:diagrams.loki3.com/VaryingWidthList+Icon"/>
    <dgm:cxn modelId="{812181ED-B44A-41EC-962F-2B8854F87369}" type="presOf" srcId="{9A41D97C-3BD8-4C38-9ABA-93E857DE1997}" destId="{D127822A-F35B-4E01-9791-D52830383F48}" srcOrd="0" destOrd="0" presId="urn:diagrams.loki3.com/VaryingWidthList+Icon"/>
    <dgm:cxn modelId="{E1041E38-D1F8-4B7B-BE8E-F98C31F391A1}" type="presOf" srcId="{62B2607C-A148-4B51-94BF-5F17F839C8E3}" destId="{A2F59A7F-F73B-44CB-BF00-559AFAB7764B}" srcOrd="0" destOrd="0" presId="urn:diagrams.loki3.com/VaryingWidthList+Icon"/>
    <dgm:cxn modelId="{65EABFE7-EF74-4CC5-AB4A-5FAA4520E44B}" srcId="{9A41D97C-3BD8-4C38-9ABA-93E857DE1997}" destId="{99A3C434-3390-422B-BD5D-C10616E95633}" srcOrd="0" destOrd="0" parTransId="{A7868C95-38D8-40E2-88AB-E15B71981836}" sibTransId="{66C51D99-2C21-4497-BA2D-CB8429745595}"/>
    <dgm:cxn modelId="{63A2A0EF-CE22-4122-97D2-753D9AD1936F}" type="presOf" srcId="{E63D4E27-5C83-451E-97F6-247C995FC44A}" destId="{A2F59A7F-F73B-44CB-BF00-559AFAB7764B}" srcOrd="0" destOrd="1" presId="urn:diagrams.loki3.com/VaryingWidthList+Icon"/>
    <dgm:cxn modelId="{3376E645-673D-4573-B9C9-12B26E0630BD}" srcId="{C38C5A71-8AC5-4781-B4C9-C8B48DAFAD6E}" destId="{9A41D97C-3BD8-4C38-9ABA-93E857DE1997}" srcOrd="0" destOrd="0" parTransId="{51488131-CD24-4354-A1C7-68C7FBCB6F6E}" sibTransId="{01717D0A-2337-49B8-8C89-9041E8195CBC}"/>
    <dgm:cxn modelId="{6955C849-F013-4D2B-AC63-F22710EE8BF6}" srcId="{C38C5A71-8AC5-4781-B4C9-C8B48DAFAD6E}" destId="{62B2607C-A148-4B51-94BF-5F17F839C8E3}" srcOrd="1" destOrd="0" parTransId="{8822DCC1-AAEE-4B25-91F3-05229C19F502}" sibTransId="{C67F2743-A86E-4ABD-A894-963BEB1F7CA3}"/>
    <dgm:cxn modelId="{A8D70D36-942C-4484-8070-1871ECA3332F}" srcId="{62B2607C-A148-4B51-94BF-5F17F839C8E3}" destId="{E63D4E27-5C83-451E-97F6-247C995FC44A}" srcOrd="0" destOrd="0" parTransId="{110FB54C-FF06-45EF-98A0-BCD6B0D83F4B}" sibTransId="{E80D5F38-FF32-4DD1-A259-EEE231D904B6}"/>
    <dgm:cxn modelId="{19543BB9-29D1-43AE-BBEA-809B90D5B48D}" type="presOf" srcId="{C38C5A71-8AC5-4781-B4C9-C8B48DAFAD6E}" destId="{BB438638-B490-48C5-BD0F-44604D5DBD48}" srcOrd="0" destOrd="0" presId="urn:diagrams.loki3.com/VaryingWidthList+Icon"/>
    <dgm:cxn modelId="{FC6944DE-E183-463F-8594-8B4549517CAA}" type="presParOf" srcId="{BB438638-B490-48C5-BD0F-44604D5DBD48}" destId="{D127822A-F35B-4E01-9791-D52830383F48}" srcOrd="0" destOrd="0" presId="urn:diagrams.loki3.com/VaryingWidthList+Icon"/>
    <dgm:cxn modelId="{522F9AB9-4495-4F17-900B-141A7BFEB744}" type="presParOf" srcId="{BB438638-B490-48C5-BD0F-44604D5DBD48}" destId="{0029F13A-D54F-46C2-BD61-3CCBA21241F1}" srcOrd="1" destOrd="0" presId="urn:diagrams.loki3.com/VaryingWidthList+Icon"/>
    <dgm:cxn modelId="{B8A4E4EA-A9E2-47A0-B174-7FAA3A13E657}" type="presParOf" srcId="{BB438638-B490-48C5-BD0F-44604D5DBD48}" destId="{A2F59A7F-F73B-44CB-BF00-559AFAB7764B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154 674 тыс. руб.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endParaRPr lang="ru-RU" sz="1000">
            <a:solidFill>
              <a:srgbClr val="002B82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/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224173" custScaleY="46723" custLinFactNeighborX="64975" custLinFactNeighborY="-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/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7942" custScaleY="28004" custLinFactNeighborX="10534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/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/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116494" custScaleY="25490" custLinFactNeighborX="7447" custLinFactNeighborY="-1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/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/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106720" custScaleY="30966" custLinFactNeighborX="-4675" custLinFactNeighborY="-1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/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/>
      <dgm:t>
        <a:bodyPr/>
        <a:lstStyle/>
        <a:p>
          <a:endParaRPr lang="ru-RU"/>
        </a:p>
      </dgm:t>
    </dgm:pt>
  </dgm:ptLst>
  <dgm:cxnLst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CF2FD39D-82D8-41E7-AB14-B9384EAAA205}" type="presOf" srcId="{574ADEB0-B8B4-4444-8847-533A3DA08E8E}" destId="{F4C5E154-38A6-450F-8564-7FC3804D8A8A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DFCC2856-EFC6-48C8-A6E3-2BEB6EE6BF28}" type="presOf" srcId="{3948C00F-0C40-4B96-BE35-A7EEDA68F563}" destId="{8930177D-9B42-4815-B77A-D190C5951B4C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DCC32928-97D9-4FD9-B5D0-5D229937C236}" type="presOf" srcId="{574ADEB0-B8B4-4444-8847-533A3DA08E8E}" destId="{4E422359-E2BB-47B3-A4C9-1F68287E9A11}" srcOrd="1" destOrd="0" presId="urn:microsoft.com/office/officeart/2005/8/layout/orgChart1"/>
    <dgm:cxn modelId="{4888019E-154A-499A-BC16-61AFC244D3B3}" type="presOf" srcId="{64F07AB6-4138-4924-BA88-46F9608AD550}" destId="{D83AC1B0-93EC-49BB-BAAA-0E9CD3009D96}" srcOrd="1" destOrd="0" presId="urn:microsoft.com/office/officeart/2005/8/layout/orgChart1"/>
    <dgm:cxn modelId="{AEBE479F-B4B4-43B6-9CEB-39BF0ADE95F1}" type="presOf" srcId="{CFAF38BE-46BA-4272-9BE3-9A5D687C8849}" destId="{29956C02-7F8E-4D00-ADE5-800A95A26562}" srcOrd="1" destOrd="0" presId="urn:microsoft.com/office/officeart/2005/8/layout/orgChart1"/>
    <dgm:cxn modelId="{3E6A8CF9-C369-4962-9FC3-727A8D584A7A}" type="presOf" srcId="{553DB0E8-08EC-46F5-B0C6-51EE8E8872D4}" destId="{1598EFF6-3DAF-4FCD-BBA8-385FE31C6F00}" srcOrd="0" destOrd="0" presId="urn:microsoft.com/office/officeart/2005/8/layout/orgChart1"/>
    <dgm:cxn modelId="{BD0DE9A9-2B99-4CED-87F3-B8FCB24C306F}" type="presOf" srcId="{88486F6D-19E1-4AC9-A38F-9CF9E5FCD267}" destId="{5A6DDCFA-2C18-401E-9813-B90FD5556606}" srcOrd="0" destOrd="0" presId="urn:microsoft.com/office/officeart/2005/8/layout/orgChart1"/>
    <dgm:cxn modelId="{ABF658A2-A576-4997-8E34-DEC8C735156B}" type="presOf" srcId="{88486F6D-19E1-4AC9-A38F-9CF9E5FCD267}" destId="{AE88866F-A268-4514-BF19-2621FFFB1973}" srcOrd="1" destOrd="0" presId="urn:microsoft.com/office/officeart/2005/8/layout/orgChart1"/>
    <dgm:cxn modelId="{42855D3A-1A7B-4982-9C35-0ED29C5CF178}" type="presOf" srcId="{CFAF38BE-46BA-4272-9BE3-9A5D687C8849}" destId="{7010322D-6E33-4147-A89E-F3ACB644F925}" srcOrd="0" destOrd="0" presId="urn:microsoft.com/office/officeart/2005/8/layout/orgChart1"/>
    <dgm:cxn modelId="{DB4E1DDA-2E0C-48A9-AA97-B2F56A51366D}" type="presOf" srcId="{64F07AB6-4138-4924-BA88-46F9608AD550}" destId="{6115084D-1AAF-490A-A37F-0EFCCF0DD34A}" srcOrd="0" destOrd="0" presId="urn:microsoft.com/office/officeart/2005/8/layout/orgChart1"/>
    <dgm:cxn modelId="{7878F375-680B-4763-B27B-F112937C85C1}" type="presOf" srcId="{64184C31-BC0B-4B8C-829F-BA9F8A776DC4}" destId="{679813E1-DF79-4922-9530-BEDFE247320B}" srcOrd="0" destOrd="0" presId="urn:microsoft.com/office/officeart/2005/8/layout/orgChart1"/>
    <dgm:cxn modelId="{2702797A-DA8E-4CD3-9C21-5010B04F8C7E}" type="presOf" srcId="{E411BC5E-44E8-496D-AD0C-DE3A8DBDEF76}" destId="{D55F94A2-0B69-4AB9-870D-AD66F270858B}" srcOrd="0" destOrd="0" presId="urn:microsoft.com/office/officeart/2005/8/layout/orgChart1"/>
    <dgm:cxn modelId="{4605E066-027D-4669-BC43-973539461308}" type="presParOf" srcId="{1598EFF6-3DAF-4FCD-BBA8-385FE31C6F00}" destId="{7ABCB35A-B362-4B1C-A60F-04FBD5AFB015}" srcOrd="0" destOrd="0" presId="urn:microsoft.com/office/officeart/2005/8/layout/orgChart1"/>
    <dgm:cxn modelId="{6CAD0398-40F0-4B64-B6E3-59D18256B25A}" type="presParOf" srcId="{7ABCB35A-B362-4B1C-A60F-04FBD5AFB015}" destId="{A6EDF516-0CE9-4C9F-8C4D-345056B31DC4}" srcOrd="0" destOrd="0" presId="urn:microsoft.com/office/officeart/2005/8/layout/orgChart1"/>
    <dgm:cxn modelId="{5D356E13-5C6E-42D3-A0A5-B0AEDA6ABDA8}" type="presParOf" srcId="{A6EDF516-0CE9-4C9F-8C4D-345056B31DC4}" destId="{5A6DDCFA-2C18-401E-9813-B90FD5556606}" srcOrd="0" destOrd="0" presId="urn:microsoft.com/office/officeart/2005/8/layout/orgChart1"/>
    <dgm:cxn modelId="{E8868ACA-001A-40D4-850D-C5C2D8C84E2D}" type="presParOf" srcId="{A6EDF516-0CE9-4C9F-8C4D-345056B31DC4}" destId="{AE88866F-A268-4514-BF19-2621FFFB1973}" srcOrd="1" destOrd="0" presId="urn:microsoft.com/office/officeart/2005/8/layout/orgChart1"/>
    <dgm:cxn modelId="{0E9069E8-1734-4303-A410-25A4F75A4430}" type="presParOf" srcId="{7ABCB35A-B362-4B1C-A60F-04FBD5AFB015}" destId="{4585619D-D10E-4A52-A7E0-AAF57C5F6225}" srcOrd="1" destOrd="0" presId="urn:microsoft.com/office/officeart/2005/8/layout/orgChart1"/>
    <dgm:cxn modelId="{CC8CF7FC-0DA8-4F8F-808C-15747777E9FC}" type="presParOf" srcId="{4585619D-D10E-4A52-A7E0-AAF57C5F6225}" destId="{D55F94A2-0B69-4AB9-870D-AD66F270858B}" srcOrd="0" destOrd="0" presId="urn:microsoft.com/office/officeart/2005/8/layout/orgChart1"/>
    <dgm:cxn modelId="{1E4FC747-14E8-4942-930D-B7EF89764E2E}" type="presParOf" srcId="{4585619D-D10E-4A52-A7E0-AAF57C5F6225}" destId="{DDF6AE31-31BB-40E5-A6E8-C6FA068A25D0}" srcOrd="1" destOrd="0" presId="urn:microsoft.com/office/officeart/2005/8/layout/orgChart1"/>
    <dgm:cxn modelId="{AFA89CB9-A02D-471E-8E49-3F781236281B}" type="presParOf" srcId="{DDF6AE31-31BB-40E5-A6E8-C6FA068A25D0}" destId="{A637C9E9-CAE6-47F3-9EC2-283D44D3A975}" srcOrd="0" destOrd="0" presId="urn:microsoft.com/office/officeart/2005/8/layout/orgChart1"/>
    <dgm:cxn modelId="{559969C1-72F6-46BC-9607-B638854325EB}" type="presParOf" srcId="{A637C9E9-CAE6-47F3-9EC2-283D44D3A975}" destId="{7010322D-6E33-4147-A89E-F3ACB644F925}" srcOrd="0" destOrd="0" presId="urn:microsoft.com/office/officeart/2005/8/layout/orgChart1"/>
    <dgm:cxn modelId="{9235D2CD-88E3-420F-81FB-11F8FA99195E}" type="presParOf" srcId="{A637C9E9-CAE6-47F3-9EC2-283D44D3A975}" destId="{29956C02-7F8E-4D00-ADE5-800A95A26562}" srcOrd="1" destOrd="0" presId="urn:microsoft.com/office/officeart/2005/8/layout/orgChart1"/>
    <dgm:cxn modelId="{5F8720A7-B69F-4D24-A44A-70143FC9B555}" type="presParOf" srcId="{DDF6AE31-31BB-40E5-A6E8-C6FA068A25D0}" destId="{A32310C3-5F8A-4F12-96AC-C7A2AD3A1D92}" srcOrd="1" destOrd="0" presId="urn:microsoft.com/office/officeart/2005/8/layout/orgChart1"/>
    <dgm:cxn modelId="{CB485859-6C11-4932-A322-78F0BB447444}" type="presParOf" srcId="{DDF6AE31-31BB-40E5-A6E8-C6FA068A25D0}" destId="{92A0F8DB-B3DE-49BF-A5BC-CE60323EC164}" srcOrd="2" destOrd="0" presId="urn:microsoft.com/office/officeart/2005/8/layout/orgChart1"/>
    <dgm:cxn modelId="{91D756DD-5B76-4C17-A3C1-A79FD47D6EFE}" type="presParOf" srcId="{4585619D-D10E-4A52-A7E0-AAF57C5F6225}" destId="{679813E1-DF79-4922-9530-BEDFE247320B}" srcOrd="2" destOrd="0" presId="urn:microsoft.com/office/officeart/2005/8/layout/orgChart1"/>
    <dgm:cxn modelId="{5608248A-D56E-4A72-B09F-CF957F6FB2EB}" type="presParOf" srcId="{4585619D-D10E-4A52-A7E0-AAF57C5F6225}" destId="{31334115-1AC0-4DC2-8679-7EA3B0608BF7}" srcOrd="3" destOrd="0" presId="urn:microsoft.com/office/officeart/2005/8/layout/orgChart1"/>
    <dgm:cxn modelId="{9EB323F9-7108-41DF-A22B-513534000C1D}" type="presParOf" srcId="{31334115-1AC0-4DC2-8679-7EA3B0608BF7}" destId="{3E3E6D96-9D60-43A0-840F-4F99E8BAB451}" srcOrd="0" destOrd="0" presId="urn:microsoft.com/office/officeart/2005/8/layout/orgChart1"/>
    <dgm:cxn modelId="{F4A5D5B7-5392-40BF-B3E1-71B354F59A05}" type="presParOf" srcId="{3E3E6D96-9D60-43A0-840F-4F99E8BAB451}" destId="{F4C5E154-38A6-450F-8564-7FC3804D8A8A}" srcOrd="0" destOrd="0" presId="urn:microsoft.com/office/officeart/2005/8/layout/orgChart1"/>
    <dgm:cxn modelId="{EB34628C-FB17-4506-8E40-13488707A8D6}" type="presParOf" srcId="{3E3E6D96-9D60-43A0-840F-4F99E8BAB451}" destId="{4E422359-E2BB-47B3-A4C9-1F68287E9A11}" srcOrd="1" destOrd="0" presId="urn:microsoft.com/office/officeart/2005/8/layout/orgChart1"/>
    <dgm:cxn modelId="{D0AF61E6-9F21-46D1-8E12-C92273CA01AC}" type="presParOf" srcId="{31334115-1AC0-4DC2-8679-7EA3B0608BF7}" destId="{B5C1BD9C-39B8-47CD-8681-E0768DC71829}" srcOrd="1" destOrd="0" presId="urn:microsoft.com/office/officeart/2005/8/layout/orgChart1"/>
    <dgm:cxn modelId="{E6808FEC-46CD-45C0-ABA8-04C8E1821F34}" type="presParOf" srcId="{31334115-1AC0-4DC2-8679-7EA3B0608BF7}" destId="{1C57AB0A-7E65-4D0C-9250-9156619C2E63}" srcOrd="2" destOrd="0" presId="urn:microsoft.com/office/officeart/2005/8/layout/orgChart1"/>
    <dgm:cxn modelId="{8563E06A-881F-45CD-947D-CC732F9628B2}" type="presParOf" srcId="{4585619D-D10E-4A52-A7E0-AAF57C5F6225}" destId="{8930177D-9B42-4815-B77A-D190C5951B4C}" srcOrd="4" destOrd="0" presId="urn:microsoft.com/office/officeart/2005/8/layout/orgChart1"/>
    <dgm:cxn modelId="{07469526-F4DB-481F-B5DC-A761BAE0AB1F}" type="presParOf" srcId="{4585619D-D10E-4A52-A7E0-AAF57C5F6225}" destId="{389A65C5-0754-430B-8444-8A485D519429}" srcOrd="5" destOrd="0" presId="urn:microsoft.com/office/officeart/2005/8/layout/orgChart1"/>
    <dgm:cxn modelId="{546C0519-F563-45A3-AB3A-F9981CC6D946}" type="presParOf" srcId="{389A65C5-0754-430B-8444-8A485D519429}" destId="{EC345F6A-BB52-4958-92B5-48CB56684AD9}" srcOrd="0" destOrd="0" presId="urn:microsoft.com/office/officeart/2005/8/layout/orgChart1"/>
    <dgm:cxn modelId="{1D6A8248-C6D1-4735-9934-4126BF67D50D}" type="presParOf" srcId="{EC345F6A-BB52-4958-92B5-48CB56684AD9}" destId="{6115084D-1AAF-490A-A37F-0EFCCF0DD34A}" srcOrd="0" destOrd="0" presId="urn:microsoft.com/office/officeart/2005/8/layout/orgChart1"/>
    <dgm:cxn modelId="{CCEF55D0-5B48-4F99-B82F-D60A07DAE8E3}" type="presParOf" srcId="{EC345F6A-BB52-4958-92B5-48CB56684AD9}" destId="{D83AC1B0-93EC-49BB-BAAA-0E9CD3009D96}" srcOrd="1" destOrd="0" presId="urn:microsoft.com/office/officeart/2005/8/layout/orgChart1"/>
    <dgm:cxn modelId="{DFF0F0F9-74DB-4CBE-8004-0EA5C4E46A60}" type="presParOf" srcId="{389A65C5-0754-430B-8444-8A485D519429}" destId="{5C396269-F865-460B-AEE1-8C0E613ED6CA}" srcOrd="1" destOrd="0" presId="urn:microsoft.com/office/officeart/2005/8/layout/orgChart1"/>
    <dgm:cxn modelId="{E43E1C1D-5F99-4966-9BF1-47946CF4E92F}" type="presParOf" srcId="{389A65C5-0754-430B-8444-8A485D519429}" destId="{6E825C1A-70A1-49F6-889B-81478C2AC8C4}" srcOrd="2" destOrd="0" presId="urn:microsoft.com/office/officeart/2005/8/layout/orgChart1"/>
    <dgm:cxn modelId="{9F1ED927-99DA-4C0B-A4D1-17C10FA95591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24 226 тыс. руб.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ysClr val="windowText" lastClr="000000"/>
            </a:solidFill>
            <a:latin typeface="Cambria" panose="020405030504060302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318548" custScaleY="43697" custLinFactNeighborX="-4966" custLinFactNeighborY="6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679813E1-DF79-4922-9530-BEDFE247320B}" type="pres">
      <dgm:prSet presAssocID="{64184C31-BC0B-4B8C-829F-BA9F8A776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0" presStyleCnt="2" custAng="10800000" custFlipVert="1" custScaleX="144964" custScaleY="34442" custLinFactNeighborX="-17078" custLinFactNeighborY="-1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1" presStyleCnt="2" custScaleX="118766" custScaleY="33047" custLinFactNeighborX="36042" custLinFactNeighborY="-17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F0360CB5-A12A-4443-A970-189D42D9F537}" type="presOf" srcId="{64F07AB6-4138-4924-BA88-46F9608AD550}" destId="{D83AC1B0-93EC-49BB-BAAA-0E9CD3009D96}" srcOrd="1" destOrd="0" presId="urn:microsoft.com/office/officeart/2005/8/layout/orgChart1"/>
    <dgm:cxn modelId="{2756CB20-1E88-4874-B173-14262AF8D56A}" type="presOf" srcId="{88486F6D-19E1-4AC9-A38F-9CF9E5FCD267}" destId="{AE88866F-A268-4514-BF19-2621FFFB1973}" srcOrd="1" destOrd="0" presId="urn:microsoft.com/office/officeart/2005/8/layout/orgChart1"/>
    <dgm:cxn modelId="{F8321037-0DDC-46A1-AD9E-744D8B367724}" type="presOf" srcId="{64F07AB6-4138-4924-BA88-46F9608AD550}" destId="{6115084D-1AAF-490A-A37F-0EFCCF0DD34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9C25A8A6-4F5B-42D2-A5A5-86A610F6BE52}" srcId="{88486F6D-19E1-4AC9-A38F-9CF9E5FCD267}" destId="{574ADEB0-B8B4-4444-8847-533A3DA08E8E}" srcOrd="0" destOrd="0" parTransId="{64184C31-BC0B-4B8C-829F-BA9F8A776DC4}" sibTransId="{82249907-A72C-49B7-B9AF-A295CBA92773}"/>
    <dgm:cxn modelId="{DE2AC530-4A65-4B68-A627-F7FD4EFBC06E}" type="presOf" srcId="{574ADEB0-B8B4-4444-8847-533A3DA08E8E}" destId="{4E422359-E2BB-47B3-A4C9-1F68287E9A11}" srcOrd="1" destOrd="0" presId="urn:microsoft.com/office/officeart/2005/8/layout/orgChart1"/>
    <dgm:cxn modelId="{5E284B4E-9343-4ABE-829F-36A7CCC016DF}" type="presOf" srcId="{64184C31-BC0B-4B8C-829F-BA9F8A776DC4}" destId="{679813E1-DF79-4922-9530-BEDFE247320B}" srcOrd="0" destOrd="0" presId="urn:microsoft.com/office/officeart/2005/8/layout/orgChart1"/>
    <dgm:cxn modelId="{346F6EAE-0486-4F8F-9941-DA6D808CDA21}" type="presOf" srcId="{553DB0E8-08EC-46F5-B0C6-51EE8E8872D4}" destId="{1598EFF6-3DAF-4FCD-BBA8-385FE31C6F00}" srcOrd="0" destOrd="0" presId="urn:microsoft.com/office/officeart/2005/8/layout/orgChart1"/>
    <dgm:cxn modelId="{04C47923-A3FF-43B7-8156-8F9EEB0FB370}" type="presOf" srcId="{574ADEB0-B8B4-4444-8847-533A3DA08E8E}" destId="{F4C5E154-38A6-450F-8564-7FC3804D8A8A}" srcOrd="0" destOrd="0" presId="urn:microsoft.com/office/officeart/2005/8/layout/orgChart1"/>
    <dgm:cxn modelId="{7613A1E6-7F0E-4D8C-A2E9-DD87E234AB9B}" type="presOf" srcId="{3948C00F-0C40-4B96-BE35-A7EEDA68F563}" destId="{8930177D-9B42-4815-B77A-D190C5951B4C}" srcOrd="0" destOrd="0" presId="urn:microsoft.com/office/officeart/2005/8/layout/orgChart1"/>
    <dgm:cxn modelId="{464F6FEF-DE5F-4E5A-8216-C7E5BC08542E}" srcId="{88486F6D-19E1-4AC9-A38F-9CF9E5FCD267}" destId="{64F07AB6-4138-4924-BA88-46F9608AD550}" srcOrd="1" destOrd="0" parTransId="{3948C00F-0C40-4B96-BE35-A7EEDA68F563}" sibTransId="{B72390DD-F70B-424D-BF12-30C6E8699C66}"/>
    <dgm:cxn modelId="{6303BC1B-3FB6-48FD-9AB5-147CFAEE3C6E}" type="presOf" srcId="{88486F6D-19E1-4AC9-A38F-9CF9E5FCD267}" destId="{5A6DDCFA-2C18-401E-9813-B90FD5556606}" srcOrd="0" destOrd="0" presId="urn:microsoft.com/office/officeart/2005/8/layout/orgChart1"/>
    <dgm:cxn modelId="{3D8116CA-9DE0-4F93-BF39-195BCFF099B9}" type="presParOf" srcId="{1598EFF6-3DAF-4FCD-BBA8-385FE31C6F00}" destId="{7ABCB35A-B362-4B1C-A60F-04FBD5AFB015}" srcOrd="0" destOrd="0" presId="urn:microsoft.com/office/officeart/2005/8/layout/orgChart1"/>
    <dgm:cxn modelId="{E150E8FF-A218-4218-8686-238F9BE0E836}" type="presParOf" srcId="{7ABCB35A-B362-4B1C-A60F-04FBD5AFB015}" destId="{A6EDF516-0CE9-4C9F-8C4D-345056B31DC4}" srcOrd="0" destOrd="0" presId="urn:microsoft.com/office/officeart/2005/8/layout/orgChart1"/>
    <dgm:cxn modelId="{A1439952-1509-4F06-83E6-400C72E157BC}" type="presParOf" srcId="{A6EDF516-0CE9-4C9F-8C4D-345056B31DC4}" destId="{5A6DDCFA-2C18-401E-9813-B90FD5556606}" srcOrd="0" destOrd="0" presId="urn:microsoft.com/office/officeart/2005/8/layout/orgChart1"/>
    <dgm:cxn modelId="{C7C96426-2FC4-45DC-90FB-4884EC350EA2}" type="presParOf" srcId="{A6EDF516-0CE9-4C9F-8C4D-345056B31DC4}" destId="{AE88866F-A268-4514-BF19-2621FFFB1973}" srcOrd="1" destOrd="0" presId="urn:microsoft.com/office/officeart/2005/8/layout/orgChart1"/>
    <dgm:cxn modelId="{6315324E-14C1-4703-B7CB-240CDD407CF6}" type="presParOf" srcId="{7ABCB35A-B362-4B1C-A60F-04FBD5AFB015}" destId="{4585619D-D10E-4A52-A7E0-AAF57C5F6225}" srcOrd="1" destOrd="0" presId="urn:microsoft.com/office/officeart/2005/8/layout/orgChart1"/>
    <dgm:cxn modelId="{B55EAF06-3BB6-48D2-A6B3-BA9E12358CF9}" type="presParOf" srcId="{4585619D-D10E-4A52-A7E0-AAF57C5F6225}" destId="{679813E1-DF79-4922-9530-BEDFE247320B}" srcOrd="0" destOrd="0" presId="urn:microsoft.com/office/officeart/2005/8/layout/orgChart1"/>
    <dgm:cxn modelId="{CA636A12-9A15-4709-A702-6BC4009E2B7E}" type="presParOf" srcId="{4585619D-D10E-4A52-A7E0-AAF57C5F6225}" destId="{31334115-1AC0-4DC2-8679-7EA3B0608BF7}" srcOrd="1" destOrd="0" presId="urn:microsoft.com/office/officeart/2005/8/layout/orgChart1"/>
    <dgm:cxn modelId="{54545D3F-4E1B-4237-9B06-7D59497F4741}" type="presParOf" srcId="{31334115-1AC0-4DC2-8679-7EA3B0608BF7}" destId="{3E3E6D96-9D60-43A0-840F-4F99E8BAB451}" srcOrd="0" destOrd="0" presId="urn:microsoft.com/office/officeart/2005/8/layout/orgChart1"/>
    <dgm:cxn modelId="{6E2BC38B-9A5D-46B4-9324-862EE4532770}" type="presParOf" srcId="{3E3E6D96-9D60-43A0-840F-4F99E8BAB451}" destId="{F4C5E154-38A6-450F-8564-7FC3804D8A8A}" srcOrd="0" destOrd="0" presId="urn:microsoft.com/office/officeart/2005/8/layout/orgChart1"/>
    <dgm:cxn modelId="{08679696-9FFA-4120-9ED2-5C0BA4B6781F}" type="presParOf" srcId="{3E3E6D96-9D60-43A0-840F-4F99E8BAB451}" destId="{4E422359-E2BB-47B3-A4C9-1F68287E9A11}" srcOrd="1" destOrd="0" presId="urn:microsoft.com/office/officeart/2005/8/layout/orgChart1"/>
    <dgm:cxn modelId="{9EABB204-3A85-4B95-AB03-BF13D9395BAB}" type="presParOf" srcId="{31334115-1AC0-4DC2-8679-7EA3B0608BF7}" destId="{B5C1BD9C-39B8-47CD-8681-E0768DC71829}" srcOrd="1" destOrd="0" presId="urn:microsoft.com/office/officeart/2005/8/layout/orgChart1"/>
    <dgm:cxn modelId="{9117BE19-B6DE-4978-99C2-1BFFC126DF97}" type="presParOf" srcId="{31334115-1AC0-4DC2-8679-7EA3B0608BF7}" destId="{1C57AB0A-7E65-4D0C-9250-9156619C2E63}" srcOrd="2" destOrd="0" presId="urn:microsoft.com/office/officeart/2005/8/layout/orgChart1"/>
    <dgm:cxn modelId="{CEAB6D1A-026B-47E1-8CDF-A73826C93DFE}" type="presParOf" srcId="{4585619D-D10E-4A52-A7E0-AAF57C5F6225}" destId="{8930177D-9B42-4815-B77A-D190C5951B4C}" srcOrd="2" destOrd="0" presId="urn:microsoft.com/office/officeart/2005/8/layout/orgChart1"/>
    <dgm:cxn modelId="{9735632E-0B8E-4B6B-A1A9-D70B366D7854}" type="presParOf" srcId="{4585619D-D10E-4A52-A7E0-AAF57C5F6225}" destId="{389A65C5-0754-430B-8444-8A485D519429}" srcOrd="3" destOrd="0" presId="urn:microsoft.com/office/officeart/2005/8/layout/orgChart1"/>
    <dgm:cxn modelId="{79183325-026B-47D7-84FF-7C7C7A44AEAA}" type="presParOf" srcId="{389A65C5-0754-430B-8444-8A485D519429}" destId="{EC345F6A-BB52-4958-92B5-48CB56684AD9}" srcOrd="0" destOrd="0" presId="urn:microsoft.com/office/officeart/2005/8/layout/orgChart1"/>
    <dgm:cxn modelId="{AF61C9E4-B165-44F5-A0F3-495BBBA47E4F}" type="presParOf" srcId="{EC345F6A-BB52-4958-92B5-48CB56684AD9}" destId="{6115084D-1AAF-490A-A37F-0EFCCF0DD34A}" srcOrd="0" destOrd="0" presId="urn:microsoft.com/office/officeart/2005/8/layout/orgChart1"/>
    <dgm:cxn modelId="{0589E6B8-A453-475A-88C3-01E267B59C1E}" type="presParOf" srcId="{EC345F6A-BB52-4958-92B5-48CB56684AD9}" destId="{D83AC1B0-93EC-49BB-BAAA-0E9CD3009D96}" srcOrd="1" destOrd="0" presId="urn:microsoft.com/office/officeart/2005/8/layout/orgChart1"/>
    <dgm:cxn modelId="{6769DDEA-1A02-4405-8A70-BF9177AF69D9}" type="presParOf" srcId="{389A65C5-0754-430B-8444-8A485D519429}" destId="{5C396269-F865-460B-AEE1-8C0E613ED6CA}" srcOrd="1" destOrd="0" presId="urn:microsoft.com/office/officeart/2005/8/layout/orgChart1"/>
    <dgm:cxn modelId="{0B55C76C-66DD-4FFD-B8EC-C0CBB5841D3E}" type="presParOf" srcId="{389A65C5-0754-430B-8444-8A485D519429}" destId="{6E825C1A-70A1-49F6-889B-81478C2AC8C4}" srcOrd="2" destOrd="0" presId="urn:microsoft.com/office/officeart/2005/8/layout/orgChart1"/>
    <dgm:cxn modelId="{464CA5F6-27EA-4F30-92F6-CF6B4C09FD10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</a:p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271 155 тыс. руб. 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gm:t>
    </dgm:pt>
    <dgm:pt modelId="{E411BC5E-44E8-496D-AD0C-DE3A8DBDEF76}" type="parTrans" cxnId="{935A8F2E-BC36-40A8-950F-32BEA1C94E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gm:t>
    </dgm:pt>
    <dgm:pt modelId="{64184C31-BC0B-4B8C-829F-BA9F8A776DC4}" type="parTrans" cxnId="{9C25A8A6-4F5B-42D2-A5A5-86A610F6BE5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99717" custScaleY="36630" custLinFactY="-32695" custLinFactNeighborX="316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3091" custScaleY="24562" custLinFactY="-37076" custLinFactNeighborX="148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73199" custScaleY="24685" custLinFactY="-37076" custLinFactNeighborX="-33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66845" custScaleY="23505" custLinFactY="-35573" custLinFactNeighborX="-159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C11C1F76-8EE1-42EA-A474-4DE18AC9DD58}" type="presOf" srcId="{574ADEB0-B8B4-4444-8847-533A3DA08E8E}" destId="{4E422359-E2BB-47B3-A4C9-1F68287E9A11}" srcOrd="1" destOrd="0" presId="urn:microsoft.com/office/officeart/2005/8/layout/orgChart1"/>
    <dgm:cxn modelId="{10177461-91F8-43CD-90F1-2185187A1A78}" type="presOf" srcId="{574ADEB0-B8B4-4444-8847-533A3DA08E8E}" destId="{F4C5E154-38A6-450F-8564-7FC3804D8A8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7A70E2AC-F96B-46B9-92B2-B155E3782426}" type="presOf" srcId="{3948C00F-0C40-4B96-BE35-A7EEDA68F563}" destId="{8930177D-9B42-4815-B77A-D190C5951B4C}" srcOrd="0" destOrd="0" presId="urn:microsoft.com/office/officeart/2005/8/layout/orgChart1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8B03B8F1-0FED-4BD1-96D0-F1E0E0519EF7}" type="presOf" srcId="{E411BC5E-44E8-496D-AD0C-DE3A8DBDEF76}" destId="{D55F94A2-0B69-4AB9-870D-AD66F270858B}" srcOrd="0" destOrd="0" presId="urn:microsoft.com/office/officeart/2005/8/layout/orgChart1"/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58A2CF3E-0CB3-47E8-A0E0-DD60C67752AC}" type="presOf" srcId="{553DB0E8-08EC-46F5-B0C6-51EE8E8872D4}" destId="{1598EFF6-3DAF-4FCD-BBA8-385FE31C6F00}" srcOrd="0" destOrd="0" presId="urn:microsoft.com/office/officeart/2005/8/layout/orgChart1"/>
    <dgm:cxn modelId="{6573FF6D-791F-4C5E-B8B0-4F4C6C37A420}" type="presOf" srcId="{88486F6D-19E1-4AC9-A38F-9CF9E5FCD267}" destId="{5A6DDCFA-2C18-401E-9813-B90FD5556606}" srcOrd="0" destOrd="0" presId="urn:microsoft.com/office/officeart/2005/8/layout/orgChart1"/>
    <dgm:cxn modelId="{961D7993-F21E-4BF7-AE11-EA1591B80E96}" type="presOf" srcId="{64F07AB6-4138-4924-BA88-46F9608AD550}" destId="{D83AC1B0-93EC-49BB-BAAA-0E9CD3009D96}" srcOrd="1" destOrd="0" presId="urn:microsoft.com/office/officeart/2005/8/layout/orgChart1"/>
    <dgm:cxn modelId="{141D61B2-C0A4-4EFE-943E-32D19A52CD8C}" type="presOf" srcId="{88486F6D-19E1-4AC9-A38F-9CF9E5FCD267}" destId="{AE88866F-A268-4514-BF19-2621FFFB1973}" srcOrd="1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768A6747-871E-45F7-A440-6EB4DCF93D87}" type="presOf" srcId="{64184C31-BC0B-4B8C-829F-BA9F8A776DC4}" destId="{679813E1-DF79-4922-9530-BEDFE247320B}" srcOrd="0" destOrd="0" presId="urn:microsoft.com/office/officeart/2005/8/layout/orgChart1"/>
    <dgm:cxn modelId="{7DDFE600-6224-49C8-9653-67A81B27C53F}" type="presOf" srcId="{64F07AB6-4138-4924-BA88-46F9608AD550}" destId="{6115084D-1AAF-490A-A37F-0EFCCF0DD34A}" srcOrd="0" destOrd="0" presId="urn:microsoft.com/office/officeart/2005/8/layout/orgChart1"/>
    <dgm:cxn modelId="{B897504A-8AF9-43C8-A9D3-6C4D735984F7}" type="presOf" srcId="{CFAF38BE-46BA-4272-9BE3-9A5D687C8849}" destId="{7010322D-6E33-4147-A89E-F3ACB644F925}" srcOrd="0" destOrd="0" presId="urn:microsoft.com/office/officeart/2005/8/layout/orgChart1"/>
    <dgm:cxn modelId="{2904FF04-85DF-4FD0-B08F-607E40998AF8}" type="presOf" srcId="{CFAF38BE-46BA-4272-9BE3-9A5D687C8849}" destId="{29956C02-7F8E-4D00-ADE5-800A95A26562}" srcOrd="1" destOrd="0" presId="urn:microsoft.com/office/officeart/2005/8/layout/orgChart1"/>
    <dgm:cxn modelId="{40DE4049-A99A-4C08-92C0-5E1323ECC1F1}" type="presParOf" srcId="{1598EFF6-3DAF-4FCD-BBA8-385FE31C6F00}" destId="{7ABCB35A-B362-4B1C-A60F-04FBD5AFB015}" srcOrd="0" destOrd="0" presId="urn:microsoft.com/office/officeart/2005/8/layout/orgChart1"/>
    <dgm:cxn modelId="{A62BB8BB-0AA5-4D3B-A141-6977C81072E4}" type="presParOf" srcId="{7ABCB35A-B362-4B1C-A60F-04FBD5AFB015}" destId="{A6EDF516-0CE9-4C9F-8C4D-345056B31DC4}" srcOrd="0" destOrd="0" presId="urn:microsoft.com/office/officeart/2005/8/layout/orgChart1"/>
    <dgm:cxn modelId="{A7A9558F-7D1D-4F4A-9ACA-322E01DC56C1}" type="presParOf" srcId="{A6EDF516-0CE9-4C9F-8C4D-345056B31DC4}" destId="{5A6DDCFA-2C18-401E-9813-B90FD5556606}" srcOrd="0" destOrd="0" presId="urn:microsoft.com/office/officeart/2005/8/layout/orgChart1"/>
    <dgm:cxn modelId="{0EB69CB8-2E1C-4567-9C8D-B34184D37D13}" type="presParOf" srcId="{A6EDF516-0CE9-4C9F-8C4D-345056B31DC4}" destId="{AE88866F-A268-4514-BF19-2621FFFB1973}" srcOrd="1" destOrd="0" presId="urn:microsoft.com/office/officeart/2005/8/layout/orgChart1"/>
    <dgm:cxn modelId="{AB7A3DBE-F055-41C1-A5BB-14CB82D9C21A}" type="presParOf" srcId="{7ABCB35A-B362-4B1C-A60F-04FBD5AFB015}" destId="{4585619D-D10E-4A52-A7E0-AAF57C5F6225}" srcOrd="1" destOrd="0" presId="urn:microsoft.com/office/officeart/2005/8/layout/orgChart1"/>
    <dgm:cxn modelId="{DC10143F-4881-4F98-9B1A-D9E63CB680E7}" type="presParOf" srcId="{4585619D-D10E-4A52-A7E0-AAF57C5F6225}" destId="{D55F94A2-0B69-4AB9-870D-AD66F270858B}" srcOrd="0" destOrd="0" presId="urn:microsoft.com/office/officeart/2005/8/layout/orgChart1"/>
    <dgm:cxn modelId="{DBFBBC3A-9627-4A48-9C04-8A2BA1CA85FC}" type="presParOf" srcId="{4585619D-D10E-4A52-A7E0-AAF57C5F6225}" destId="{DDF6AE31-31BB-40E5-A6E8-C6FA068A25D0}" srcOrd="1" destOrd="0" presId="urn:microsoft.com/office/officeart/2005/8/layout/orgChart1"/>
    <dgm:cxn modelId="{C7419090-61D4-43EC-ABC1-5CEB8B04179A}" type="presParOf" srcId="{DDF6AE31-31BB-40E5-A6E8-C6FA068A25D0}" destId="{A637C9E9-CAE6-47F3-9EC2-283D44D3A975}" srcOrd="0" destOrd="0" presId="urn:microsoft.com/office/officeart/2005/8/layout/orgChart1"/>
    <dgm:cxn modelId="{BEA19CB0-E0D8-4A56-95CD-0310A59837BD}" type="presParOf" srcId="{A637C9E9-CAE6-47F3-9EC2-283D44D3A975}" destId="{7010322D-6E33-4147-A89E-F3ACB644F925}" srcOrd="0" destOrd="0" presId="urn:microsoft.com/office/officeart/2005/8/layout/orgChart1"/>
    <dgm:cxn modelId="{247B3849-C121-4B63-976D-452735C34E2E}" type="presParOf" srcId="{A637C9E9-CAE6-47F3-9EC2-283D44D3A975}" destId="{29956C02-7F8E-4D00-ADE5-800A95A26562}" srcOrd="1" destOrd="0" presId="urn:microsoft.com/office/officeart/2005/8/layout/orgChart1"/>
    <dgm:cxn modelId="{C44890E3-6F7A-4820-9A23-63CF448F955E}" type="presParOf" srcId="{DDF6AE31-31BB-40E5-A6E8-C6FA068A25D0}" destId="{A32310C3-5F8A-4F12-96AC-C7A2AD3A1D92}" srcOrd="1" destOrd="0" presId="urn:microsoft.com/office/officeart/2005/8/layout/orgChart1"/>
    <dgm:cxn modelId="{C41416D1-FA86-4349-B2BA-7C6A85CD7B0E}" type="presParOf" srcId="{DDF6AE31-31BB-40E5-A6E8-C6FA068A25D0}" destId="{92A0F8DB-B3DE-49BF-A5BC-CE60323EC164}" srcOrd="2" destOrd="0" presId="urn:microsoft.com/office/officeart/2005/8/layout/orgChart1"/>
    <dgm:cxn modelId="{186E2B32-33DD-4D4C-B495-C299C084C58D}" type="presParOf" srcId="{4585619D-D10E-4A52-A7E0-AAF57C5F6225}" destId="{679813E1-DF79-4922-9530-BEDFE247320B}" srcOrd="2" destOrd="0" presId="urn:microsoft.com/office/officeart/2005/8/layout/orgChart1"/>
    <dgm:cxn modelId="{A1FF1D50-7E04-4847-BDB9-E8BD1E984C9D}" type="presParOf" srcId="{4585619D-D10E-4A52-A7E0-AAF57C5F6225}" destId="{31334115-1AC0-4DC2-8679-7EA3B0608BF7}" srcOrd="3" destOrd="0" presId="urn:microsoft.com/office/officeart/2005/8/layout/orgChart1"/>
    <dgm:cxn modelId="{DFDB14DD-82EA-42AE-8C24-F944BB4C56A4}" type="presParOf" srcId="{31334115-1AC0-4DC2-8679-7EA3B0608BF7}" destId="{3E3E6D96-9D60-43A0-840F-4F99E8BAB451}" srcOrd="0" destOrd="0" presId="urn:microsoft.com/office/officeart/2005/8/layout/orgChart1"/>
    <dgm:cxn modelId="{9D6339D0-A01A-47F4-A511-9621E4219668}" type="presParOf" srcId="{3E3E6D96-9D60-43A0-840F-4F99E8BAB451}" destId="{F4C5E154-38A6-450F-8564-7FC3804D8A8A}" srcOrd="0" destOrd="0" presId="urn:microsoft.com/office/officeart/2005/8/layout/orgChart1"/>
    <dgm:cxn modelId="{23F74BEB-41DB-4910-B273-4244351079A0}" type="presParOf" srcId="{3E3E6D96-9D60-43A0-840F-4F99E8BAB451}" destId="{4E422359-E2BB-47B3-A4C9-1F68287E9A11}" srcOrd="1" destOrd="0" presId="urn:microsoft.com/office/officeart/2005/8/layout/orgChart1"/>
    <dgm:cxn modelId="{DEF34BB2-7033-4A85-A854-8FE0A0A3D8E6}" type="presParOf" srcId="{31334115-1AC0-4DC2-8679-7EA3B0608BF7}" destId="{B5C1BD9C-39B8-47CD-8681-E0768DC71829}" srcOrd="1" destOrd="0" presId="urn:microsoft.com/office/officeart/2005/8/layout/orgChart1"/>
    <dgm:cxn modelId="{CE4C030A-DA0E-4F5E-BF03-A2A71CD5F13D}" type="presParOf" srcId="{31334115-1AC0-4DC2-8679-7EA3B0608BF7}" destId="{1C57AB0A-7E65-4D0C-9250-9156619C2E63}" srcOrd="2" destOrd="0" presId="urn:microsoft.com/office/officeart/2005/8/layout/orgChart1"/>
    <dgm:cxn modelId="{5CEF7F5A-4BCE-4D80-8C31-10589163F5C3}" type="presParOf" srcId="{4585619D-D10E-4A52-A7E0-AAF57C5F6225}" destId="{8930177D-9B42-4815-B77A-D190C5951B4C}" srcOrd="4" destOrd="0" presId="urn:microsoft.com/office/officeart/2005/8/layout/orgChart1"/>
    <dgm:cxn modelId="{56AC84C9-476B-4B39-90E9-743B81448AA5}" type="presParOf" srcId="{4585619D-D10E-4A52-A7E0-AAF57C5F6225}" destId="{389A65C5-0754-430B-8444-8A485D519429}" srcOrd="5" destOrd="0" presId="urn:microsoft.com/office/officeart/2005/8/layout/orgChart1"/>
    <dgm:cxn modelId="{70510226-19F2-4FA3-BCA8-5C7DB40C0BDE}" type="presParOf" srcId="{389A65C5-0754-430B-8444-8A485D519429}" destId="{EC345F6A-BB52-4958-92B5-48CB56684AD9}" srcOrd="0" destOrd="0" presId="urn:microsoft.com/office/officeart/2005/8/layout/orgChart1"/>
    <dgm:cxn modelId="{FB682CA7-DD51-4F0F-9112-6F2E799D967E}" type="presParOf" srcId="{EC345F6A-BB52-4958-92B5-48CB56684AD9}" destId="{6115084D-1AAF-490A-A37F-0EFCCF0DD34A}" srcOrd="0" destOrd="0" presId="urn:microsoft.com/office/officeart/2005/8/layout/orgChart1"/>
    <dgm:cxn modelId="{3EB827B0-8700-4DCA-970C-A9EC5617EB6B}" type="presParOf" srcId="{EC345F6A-BB52-4958-92B5-48CB56684AD9}" destId="{D83AC1B0-93EC-49BB-BAAA-0E9CD3009D96}" srcOrd="1" destOrd="0" presId="urn:microsoft.com/office/officeart/2005/8/layout/orgChart1"/>
    <dgm:cxn modelId="{0FE940F8-CBCE-45BE-AC2C-210AE71595AB}" type="presParOf" srcId="{389A65C5-0754-430B-8444-8A485D519429}" destId="{5C396269-F865-460B-AEE1-8C0E613ED6CA}" srcOrd="1" destOrd="0" presId="urn:microsoft.com/office/officeart/2005/8/layout/orgChart1"/>
    <dgm:cxn modelId="{F794A929-D3E7-4900-A765-3EECB07EC80D}" type="presParOf" srcId="{389A65C5-0754-430B-8444-8A485D519429}" destId="{6E825C1A-70A1-49F6-889B-81478C2AC8C4}" srcOrd="2" destOrd="0" presId="urn:microsoft.com/office/officeart/2005/8/layout/orgChart1"/>
    <dgm:cxn modelId="{CEF39282-0193-4D04-9978-72DF7F0410D3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4B9D-886B-4E0A-9C3C-F37194101817}">
      <dsp:nvSpPr>
        <dsp:cNvPr id="0" name=""/>
        <dsp:cNvSpPr/>
      </dsp:nvSpPr>
      <dsp:spPr>
        <a:xfrm>
          <a:off x="2179324" y="980126"/>
          <a:ext cx="4602846" cy="7219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470" y="1001272"/>
        <a:ext cx="4560554" cy="679674"/>
      </dsp:txXfrm>
    </dsp:sp>
    <dsp:sp modelId="{05EEA208-C9BD-4205-B381-ED4519B94CF4}">
      <dsp:nvSpPr>
        <dsp:cNvPr id="0" name=""/>
        <dsp:cNvSpPr/>
      </dsp:nvSpPr>
      <dsp:spPr>
        <a:xfrm>
          <a:off x="1132703" y="1702093"/>
          <a:ext cx="3348043" cy="124750"/>
        </a:xfrm>
        <a:custGeom>
          <a:avLst/>
          <a:gdLst/>
          <a:ahLst/>
          <a:cxnLst/>
          <a:rect l="0" t="0" r="0" b="0"/>
          <a:pathLst>
            <a:path>
              <a:moveTo>
                <a:pt x="3348043" y="0"/>
              </a:moveTo>
              <a:lnTo>
                <a:pt x="3348043" y="62375"/>
              </a:lnTo>
              <a:lnTo>
                <a:pt x="0" y="62375"/>
              </a:lnTo>
              <a:lnTo>
                <a:pt x="0" y="1247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962F-8409-439A-B68A-6481D861523C}">
      <dsp:nvSpPr>
        <dsp:cNvPr id="0" name=""/>
        <dsp:cNvSpPr/>
      </dsp:nvSpPr>
      <dsp:spPr>
        <a:xfrm>
          <a:off x="121733" y="1826843"/>
          <a:ext cx="2021940" cy="14674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714" y="1869824"/>
        <a:ext cx="1935978" cy="1381509"/>
      </dsp:txXfrm>
    </dsp:sp>
    <dsp:sp modelId="{92EB8D04-B2C7-4D8F-BAA3-F201606E6533}">
      <dsp:nvSpPr>
        <dsp:cNvPr id="0" name=""/>
        <dsp:cNvSpPr/>
      </dsp:nvSpPr>
      <dsp:spPr>
        <a:xfrm>
          <a:off x="499449" y="3294314"/>
          <a:ext cx="633254" cy="190842"/>
        </a:xfrm>
        <a:custGeom>
          <a:avLst/>
          <a:gdLst/>
          <a:ahLst/>
          <a:cxnLst/>
          <a:rect l="0" t="0" r="0" b="0"/>
          <a:pathLst>
            <a:path>
              <a:moveTo>
                <a:pt x="633254" y="0"/>
              </a:moveTo>
              <a:lnTo>
                <a:pt x="633254" y="95421"/>
              </a:lnTo>
              <a:lnTo>
                <a:pt x="0" y="95421"/>
              </a:lnTo>
              <a:lnTo>
                <a:pt x="0" y="1908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D6C5-D467-4B44-B222-67F1DAD518AE}">
      <dsp:nvSpPr>
        <dsp:cNvPr id="0" name=""/>
        <dsp:cNvSpPr/>
      </dsp:nvSpPr>
      <dsp:spPr>
        <a:xfrm>
          <a:off x="1355" y="3485156"/>
          <a:ext cx="996187" cy="12231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2" y="3514333"/>
        <a:ext cx="937833" cy="1164821"/>
      </dsp:txXfrm>
    </dsp:sp>
    <dsp:sp modelId="{74063365-CE63-402C-B53D-8EFA01DC49C4}">
      <dsp:nvSpPr>
        <dsp:cNvPr id="0" name=""/>
        <dsp:cNvSpPr/>
      </dsp:nvSpPr>
      <dsp:spPr>
        <a:xfrm>
          <a:off x="1132703" y="3294314"/>
          <a:ext cx="826154" cy="225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84"/>
              </a:lnTo>
              <a:lnTo>
                <a:pt x="826154" y="112984"/>
              </a:lnTo>
              <a:lnTo>
                <a:pt x="826154" y="225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A5DB-9D75-4C5C-B08C-B783F955F8DC}">
      <dsp:nvSpPr>
        <dsp:cNvPr id="0" name=""/>
        <dsp:cNvSpPr/>
      </dsp:nvSpPr>
      <dsp:spPr>
        <a:xfrm>
          <a:off x="1288347" y="3520283"/>
          <a:ext cx="1341020" cy="17630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624" y="3559560"/>
        <a:ext cx="1262466" cy="1684498"/>
      </dsp:txXfrm>
    </dsp:sp>
    <dsp:sp modelId="{1DE4DB3D-44BE-41DD-A947-B1D916B1871F}">
      <dsp:nvSpPr>
        <dsp:cNvPr id="0" name=""/>
        <dsp:cNvSpPr/>
      </dsp:nvSpPr>
      <dsp:spPr>
        <a:xfrm>
          <a:off x="4352145" y="1702093"/>
          <a:ext cx="91440" cy="759790"/>
        </a:xfrm>
        <a:custGeom>
          <a:avLst/>
          <a:gdLst/>
          <a:ahLst/>
          <a:cxnLst/>
          <a:rect l="0" t="0" r="0" b="0"/>
          <a:pathLst>
            <a:path>
              <a:moveTo>
                <a:pt x="128601" y="0"/>
              </a:moveTo>
              <a:lnTo>
                <a:pt x="128601" y="379895"/>
              </a:lnTo>
              <a:lnTo>
                <a:pt x="45720" y="379895"/>
              </a:lnTo>
              <a:lnTo>
                <a:pt x="45720" y="7597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777C-1003-4388-975C-D62F335AC38C}">
      <dsp:nvSpPr>
        <dsp:cNvPr id="0" name=""/>
        <dsp:cNvSpPr/>
      </dsp:nvSpPr>
      <dsp:spPr>
        <a:xfrm>
          <a:off x="2755165" y="2461884"/>
          <a:ext cx="3285400" cy="9478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927" y="2489646"/>
        <a:ext cx="3229876" cy="892334"/>
      </dsp:txXfrm>
    </dsp:sp>
    <dsp:sp modelId="{E500484C-135B-464C-842C-7B82E593765E}">
      <dsp:nvSpPr>
        <dsp:cNvPr id="0" name=""/>
        <dsp:cNvSpPr/>
      </dsp:nvSpPr>
      <dsp:spPr>
        <a:xfrm>
          <a:off x="4167520" y="3409742"/>
          <a:ext cx="230345" cy="675018"/>
        </a:xfrm>
        <a:custGeom>
          <a:avLst/>
          <a:gdLst/>
          <a:ahLst/>
          <a:cxnLst/>
          <a:rect l="0" t="0" r="0" b="0"/>
          <a:pathLst>
            <a:path>
              <a:moveTo>
                <a:pt x="230345" y="0"/>
              </a:moveTo>
              <a:lnTo>
                <a:pt x="230345" y="337509"/>
              </a:lnTo>
              <a:lnTo>
                <a:pt x="0" y="337509"/>
              </a:lnTo>
              <a:lnTo>
                <a:pt x="0" y="6750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1B7EA-2BC2-472E-8A25-A8F8D6B13852}">
      <dsp:nvSpPr>
        <dsp:cNvPr id="0" name=""/>
        <dsp:cNvSpPr/>
      </dsp:nvSpPr>
      <dsp:spPr>
        <a:xfrm>
          <a:off x="3037403" y="4084761"/>
          <a:ext cx="2260233" cy="9226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4428" y="4111786"/>
        <a:ext cx="2206183" cy="868638"/>
      </dsp:txXfrm>
    </dsp:sp>
    <dsp:sp modelId="{1588DB4A-15CE-4099-BD70-85DAEBA74DBB}">
      <dsp:nvSpPr>
        <dsp:cNvPr id="0" name=""/>
        <dsp:cNvSpPr/>
      </dsp:nvSpPr>
      <dsp:spPr>
        <a:xfrm>
          <a:off x="4397865" y="3409742"/>
          <a:ext cx="1875261" cy="4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69"/>
              </a:lnTo>
              <a:lnTo>
                <a:pt x="1875261" y="231669"/>
              </a:lnTo>
              <a:lnTo>
                <a:pt x="1875261" y="4633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88755-3E0B-494B-AAA8-05B7F30FDFFF}">
      <dsp:nvSpPr>
        <dsp:cNvPr id="0" name=""/>
        <dsp:cNvSpPr/>
      </dsp:nvSpPr>
      <dsp:spPr>
        <a:xfrm>
          <a:off x="5506997" y="3873081"/>
          <a:ext cx="1532259" cy="46907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0736" y="3886820"/>
        <a:ext cx="1504781" cy="441593"/>
      </dsp:txXfrm>
    </dsp:sp>
    <dsp:sp modelId="{9FF97584-0A3D-49E5-8F72-D21587F70EE5}">
      <dsp:nvSpPr>
        <dsp:cNvPr id="0" name=""/>
        <dsp:cNvSpPr/>
      </dsp:nvSpPr>
      <dsp:spPr>
        <a:xfrm>
          <a:off x="4480747" y="1702093"/>
          <a:ext cx="3282942" cy="5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5"/>
              </a:lnTo>
              <a:lnTo>
                <a:pt x="3282942" y="274055"/>
              </a:lnTo>
              <a:lnTo>
                <a:pt x="3282942" y="5481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41FF-6780-4C21-A186-78398530E54B}">
      <dsp:nvSpPr>
        <dsp:cNvPr id="0" name=""/>
        <dsp:cNvSpPr/>
      </dsp:nvSpPr>
      <dsp:spPr>
        <a:xfrm>
          <a:off x="6382026" y="2250204"/>
          <a:ext cx="2763326" cy="9522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916" y="2278094"/>
        <a:ext cx="2707546" cy="8964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330780"/>
          <a:ext cx="7056784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90179"/>
        <a:ext cx="693798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0" y="121753"/>
          <a:ext cx="5364088" cy="8162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Целевые безвозмездные поступления</a:t>
          </a:r>
          <a:endParaRPr lang="ru-RU" sz="2800" b="1" kern="1200" dirty="0"/>
        </a:p>
      </dsp:txBody>
      <dsp:txXfrm>
        <a:off x="0" y="121753"/>
        <a:ext cx="5364088" cy="816275"/>
      </dsp:txXfrm>
    </dsp:sp>
    <dsp:sp modelId="{AD1BEA59-5E92-4E1F-8164-74C1A5B6F30C}">
      <dsp:nvSpPr>
        <dsp:cNvPr id="0" name=""/>
        <dsp:cNvSpPr/>
      </dsp:nvSpPr>
      <dsp:spPr>
        <a:xfrm>
          <a:off x="0" y="1008115"/>
          <a:ext cx="1563729" cy="2232445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105 643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т.руб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1008115"/>
        <a:ext cx="1563729" cy="2232445"/>
      </dsp:txXfrm>
    </dsp:sp>
    <dsp:sp modelId="{CB117B1D-211C-4FC6-9638-405EA37B622A}">
      <dsp:nvSpPr>
        <dsp:cNvPr id="0" name=""/>
        <dsp:cNvSpPr/>
      </dsp:nvSpPr>
      <dsp:spPr>
        <a:xfrm>
          <a:off x="1490555" y="1008104"/>
          <a:ext cx="1698012" cy="2222731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366 397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т. руб.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490555" y="1008104"/>
        <a:ext cx="1698012" cy="2222731"/>
      </dsp:txXfrm>
    </dsp:sp>
    <dsp:sp modelId="{B1BF2F47-A465-424E-A0AC-0C06C95DDC1C}">
      <dsp:nvSpPr>
        <dsp:cNvPr id="0" name=""/>
        <dsp:cNvSpPr/>
      </dsp:nvSpPr>
      <dsp:spPr>
        <a:xfrm>
          <a:off x="3167095" y="1008104"/>
          <a:ext cx="2098524" cy="221241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27 233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67095" y="1008104"/>
        <a:ext cx="2098524" cy="2212417"/>
      </dsp:txXfrm>
    </dsp:sp>
    <dsp:sp modelId="{26A2A2DA-7C0A-44F4-911C-F065EEDD7B87}">
      <dsp:nvSpPr>
        <dsp:cNvPr id="0" name=""/>
        <dsp:cNvSpPr/>
      </dsp:nvSpPr>
      <dsp:spPr>
        <a:xfrm>
          <a:off x="0" y="3281404"/>
          <a:ext cx="5364088" cy="246987"/>
        </a:xfrm>
        <a:prstGeom prst="rect">
          <a:avLst/>
        </a:prstGeom>
        <a:gradFill rotWithShape="0">
          <a:gsLst>
            <a:gs pos="20000">
              <a:schemeClr val="accent1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0" y="0"/>
          <a:ext cx="3580491" cy="5694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kern="1200" dirty="0">
            <a:solidFill>
              <a:srgbClr val="7030A0"/>
            </a:solidFill>
            <a:cs typeface="Aharoni" panose="02010803020104030203" pitchFamily="2" charset="-79"/>
          </a:endParaRPr>
        </a:p>
      </dsp:txBody>
      <dsp:txXfrm>
        <a:off x="16678" y="16678"/>
        <a:ext cx="3547135" cy="536079"/>
      </dsp:txXfrm>
    </dsp:sp>
    <dsp:sp modelId="{3EDB4AB9-AEBC-4A8B-ADD1-E65BE5F85566}">
      <dsp:nvSpPr>
        <dsp:cNvPr id="0" name=""/>
        <dsp:cNvSpPr/>
      </dsp:nvSpPr>
      <dsp:spPr>
        <a:xfrm>
          <a:off x="16206" y="611955"/>
          <a:ext cx="3567223" cy="2700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85 182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5298" y="691047"/>
        <a:ext cx="3409039" cy="2542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01035-7ECB-47D9-B418-F63EBCEEC32F}">
      <dsp:nvSpPr>
        <dsp:cNvPr id="0" name=""/>
        <dsp:cNvSpPr/>
      </dsp:nvSpPr>
      <dsp:spPr>
        <a:xfrm>
          <a:off x="172970" y="25538"/>
          <a:ext cx="3466812" cy="25879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071DC-9ECF-4D55-9D07-3133ECA2E82C}">
      <dsp:nvSpPr>
        <dsp:cNvPr id="0" name=""/>
        <dsp:cNvSpPr/>
      </dsp:nvSpPr>
      <dsp:spPr>
        <a:xfrm>
          <a:off x="155670" y="2591599"/>
          <a:ext cx="3466812" cy="1112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 726 738,2 </a:t>
          </a:r>
          <a:r>
            <a:rPr lang="ru-RU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670" y="2591599"/>
        <a:ext cx="2441417" cy="1112797"/>
      </dsp:txXfrm>
    </dsp:sp>
    <dsp:sp modelId="{F1688BE2-0CFD-423F-BA1D-D187D863A0F0}">
      <dsp:nvSpPr>
        <dsp:cNvPr id="0" name=""/>
        <dsp:cNvSpPr/>
      </dsp:nvSpPr>
      <dsp:spPr>
        <a:xfrm>
          <a:off x="2695158" y="2768356"/>
          <a:ext cx="1213384" cy="12133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89E2-20CE-4D2E-B4F7-DAD3D71C1E2C}">
      <dsp:nvSpPr>
        <dsp:cNvPr id="0" name=""/>
        <dsp:cNvSpPr/>
      </dsp:nvSpPr>
      <dsp:spPr>
        <a:xfrm>
          <a:off x="4209151" y="3696"/>
          <a:ext cx="3466812" cy="25879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4FE24-935C-4C22-B8FC-FB86A24F6DCC}">
      <dsp:nvSpPr>
        <dsp:cNvPr id="0" name=""/>
        <dsp:cNvSpPr/>
      </dsp:nvSpPr>
      <dsp:spPr>
        <a:xfrm>
          <a:off x="4209151" y="2591599"/>
          <a:ext cx="3466812" cy="1112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729 812,5 </a:t>
          </a:r>
          <a:r>
            <a:rPr lang="ru-RU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151" y="2591599"/>
        <a:ext cx="2441417" cy="1112797"/>
      </dsp:txXfrm>
    </dsp:sp>
    <dsp:sp modelId="{9ADF7AB6-70B7-44E9-A1E7-61B94C5D04BF}">
      <dsp:nvSpPr>
        <dsp:cNvPr id="0" name=""/>
        <dsp:cNvSpPr/>
      </dsp:nvSpPr>
      <dsp:spPr>
        <a:xfrm>
          <a:off x="6748638" y="2768356"/>
          <a:ext cx="1213384" cy="12133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FC4E-EE81-4D3D-883D-E8D780A0C866}">
      <dsp:nvSpPr>
        <dsp:cNvPr id="0" name=""/>
        <dsp:cNvSpPr/>
      </dsp:nvSpPr>
      <dsp:spPr>
        <a:xfrm>
          <a:off x="0" y="729"/>
          <a:ext cx="5400600" cy="71742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Глава района 1 489,5 тыс. руб.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2" y="35751"/>
        <a:ext cx="5330556" cy="647380"/>
      </dsp:txXfrm>
    </dsp:sp>
    <dsp:sp modelId="{7B12F10D-AF2D-4151-92F7-BD4832AAEDC8}">
      <dsp:nvSpPr>
        <dsp:cNvPr id="0" name=""/>
        <dsp:cNvSpPr/>
      </dsp:nvSpPr>
      <dsp:spPr>
        <a:xfrm>
          <a:off x="0" y="689063"/>
          <a:ext cx="5400600" cy="7174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Дума </a:t>
          </a:r>
          <a:r>
            <a:rPr lang="ru-RU" sz="2000" b="1" i="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590,438 тыс. руб.</a:t>
          </a:r>
          <a:endParaRPr lang="ru-RU" sz="2000" b="1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2" y="724085"/>
        <a:ext cx="5330556" cy="647380"/>
      </dsp:txXfrm>
    </dsp:sp>
    <dsp:sp modelId="{16B39A48-3B64-430F-8513-8A45C57E06FE}">
      <dsp:nvSpPr>
        <dsp:cNvPr id="0" name=""/>
        <dsp:cNvSpPr/>
      </dsp:nvSpPr>
      <dsp:spPr>
        <a:xfrm>
          <a:off x="0" y="1449163"/>
          <a:ext cx="5400600" cy="23921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 399, 257 тыс. руб.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9163"/>
        <a:ext cx="5400600" cy="239212"/>
      </dsp:txXfrm>
    </dsp:sp>
    <dsp:sp modelId="{A86B0D09-B606-464B-BABB-4859B664EF92}">
      <dsp:nvSpPr>
        <dsp:cNvPr id="0" name=""/>
        <dsp:cNvSpPr/>
      </dsp:nvSpPr>
      <dsp:spPr>
        <a:xfrm>
          <a:off x="0" y="1695796"/>
          <a:ext cx="5400600" cy="71742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района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27 909,5 тыс. руб.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2" y="1730818"/>
        <a:ext cx="5330556" cy="647380"/>
      </dsp:txXfrm>
    </dsp:sp>
    <dsp:sp modelId="{1E2EA3BF-FD3D-4AAE-98FB-5F6B2987022F}">
      <dsp:nvSpPr>
        <dsp:cNvPr id="0" name=""/>
        <dsp:cNvSpPr/>
      </dsp:nvSpPr>
      <dsp:spPr>
        <a:xfrm>
          <a:off x="0" y="2406529"/>
          <a:ext cx="5400600" cy="3642142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146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18 820,3 тыс. руб.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административной комиссии 449,3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хранение комплектование, учет архивных документов 65,5 тыс. р.,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регулирование тарифов 17,0 тыс. руб.,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комиссии по делам несовершеннолетних 502,5 тыс. руб.,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опеке и попечительству       3 398,9 тыс. руб. 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коллективных договоров 89,9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6529"/>
        <a:ext cx="5400600" cy="3642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822A-F35B-4E01-9791-D52830383F48}">
      <dsp:nvSpPr>
        <dsp:cNvPr id="0" name=""/>
        <dsp:cNvSpPr/>
      </dsp:nvSpPr>
      <dsp:spPr>
        <a:xfrm>
          <a:off x="1275656" y="0"/>
          <a:ext cx="4820343" cy="19823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осуществление первичного воинского учета на территориях, где отсутствуют военные комиссариаты (ФБ) (ассигнования будут предусмотрены к </a:t>
          </a: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чтению бюджета</a:t>
          </a: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rgbClr val="00206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</dsp:txBody>
      <dsp:txXfrm>
        <a:off x="1275656" y="0"/>
        <a:ext cx="4820343" cy="1982390"/>
      </dsp:txXfrm>
    </dsp:sp>
    <dsp:sp modelId="{A2F59A7F-F73B-44CB-BF00-559AFAB7764B}">
      <dsp:nvSpPr>
        <dsp:cNvPr id="0" name=""/>
        <dsp:cNvSpPr/>
      </dsp:nvSpPr>
      <dsp:spPr>
        <a:xfrm>
          <a:off x="781935" y="2081609"/>
          <a:ext cx="5314064" cy="19823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мобилизационной подготовке муниципальных предприятий и учреждений, находящихся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50,150 тыс. руб.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935" y="2081609"/>
        <a:ext cx="5314064" cy="1982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676755" y="655528"/>
          <a:ext cx="1267223" cy="44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6"/>
              </a:lnTo>
              <a:lnTo>
                <a:pt x="1267223" y="200146"/>
              </a:lnTo>
              <a:lnTo>
                <a:pt x="1267223" y="4470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110632" y="655528"/>
          <a:ext cx="1566123" cy="476919"/>
        </a:xfrm>
        <a:custGeom>
          <a:avLst/>
          <a:gdLst/>
          <a:ahLst/>
          <a:cxnLst/>
          <a:rect l="0" t="0" r="0" b="0"/>
          <a:pathLst>
            <a:path>
              <a:moveTo>
                <a:pt x="1566123" y="0"/>
              </a:moveTo>
              <a:lnTo>
                <a:pt x="1566123" y="230000"/>
              </a:lnTo>
              <a:lnTo>
                <a:pt x="0" y="230000"/>
              </a:lnTo>
              <a:lnTo>
                <a:pt x="0" y="4769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285610" y="655528"/>
          <a:ext cx="4391145" cy="450240"/>
        </a:xfrm>
        <a:custGeom>
          <a:avLst/>
          <a:gdLst/>
          <a:ahLst/>
          <a:cxnLst/>
          <a:rect l="0" t="0" r="0" b="0"/>
          <a:pathLst>
            <a:path>
              <a:moveTo>
                <a:pt x="4391145" y="0"/>
              </a:moveTo>
              <a:lnTo>
                <a:pt x="4391145" y="203320"/>
              </a:lnTo>
              <a:lnTo>
                <a:pt x="0" y="203320"/>
              </a:lnTo>
              <a:lnTo>
                <a:pt x="0" y="4502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040909" y="106154"/>
          <a:ext cx="5271692" cy="5493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154 674 тыс. руб.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040909" y="106154"/>
        <a:ext cx="5271692" cy="549373"/>
      </dsp:txXfrm>
    </dsp:sp>
    <dsp:sp modelId="{7010322D-6E33-4147-A89E-F3ACB644F925}">
      <dsp:nvSpPr>
        <dsp:cNvPr id="0" name=""/>
        <dsp:cNvSpPr/>
      </dsp:nvSpPr>
      <dsp:spPr>
        <a:xfrm>
          <a:off x="251580" y="1105768"/>
          <a:ext cx="2068059" cy="3292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51580" y="1105768"/>
        <a:ext cx="2068059" cy="329273"/>
      </dsp:txXfrm>
    </dsp:sp>
    <dsp:sp modelId="{F4C5E154-38A6-450F-8564-7FC3804D8A8A}">
      <dsp:nvSpPr>
        <dsp:cNvPr id="0" name=""/>
        <dsp:cNvSpPr/>
      </dsp:nvSpPr>
      <dsp:spPr>
        <a:xfrm>
          <a:off x="2740885" y="1132447"/>
          <a:ext cx="2739493" cy="2997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740885" y="1132447"/>
        <a:ext cx="2739493" cy="299713"/>
      </dsp:txXfrm>
    </dsp:sp>
    <dsp:sp modelId="{6115084D-1AAF-490A-A37F-0EFCCF0DD34A}">
      <dsp:nvSpPr>
        <dsp:cNvPr id="0" name=""/>
        <dsp:cNvSpPr/>
      </dsp:nvSpPr>
      <dsp:spPr>
        <a:xfrm>
          <a:off x="5689156" y="1102594"/>
          <a:ext cx="2509646" cy="3641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sp:txBody>
      <dsp:txXfrm>
        <a:off x="5689156" y="1102594"/>
        <a:ext cx="2509646" cy="364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134214" y="739388"/>
          <a:ext cx="2598202" cy="233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202" y="0"/>
              </a:lnTo>
              <a:lnTo>
                <a:pt x="2598202" y="2331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1881387" y="739388"/>
          <a:ext cx="2252826" cy="199710"/>
        </a:xfrm>
        <a:custGeom>
          <a:avLst/>
          <a:gdLst/>
          <a:ahLst/>
          <a:cxnLst/>
          <a:rect l="0" t="0" r="0" b="0"/>
          <a:pathLst>
            <a:path>
              <a:moveTo>
                <a:pt x="2252826" y="0"/>
              </a:moveTo>
              <a:lnTo>
                <a:pt x="0" y="0"/>
              </a:lnTo>
              <a:lnTo>
                <a:pt x="0" y="1997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0" y="172275"/>
          <a:ext cx="8268429" cy="56711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24 226 тыс. руб.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172275"/>
        <a:ext cx="8268429" cy="567113"/>
      </dsp:txXfrm>
    </dsp:sp>
    <dsp:sp modelId="{F4C5E154-38A6-450F-8564-7FC3804D8A8A}">
      <dsp:nvSpPr>
        <dsp:cNvPr id="0" name=""/>
        <dsp:cNvSpPr/>
      </dsp:nvSpPr>
      <dsp:spPr>
        <a:xfrm rot="10800000" flipV="1">
          <a:off x="0" y="939098"/>
          <a:ext cx="3762775" cy="44699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mbria" panose="02040503050406030204" pitchFamily="18" charset="0"/>
          </a:endParaRPr>
        </a:p>
      </dsp:txBody>
      <dsp:txXfrm rot="-10800000">
        <a:off x="0" y="939098"/>
        <a:ext cx="3762775" cy="446998"/>
      </dsp:txXfrm>
    </dsp:sp>
    <dsp:sp modelId="{6115084D-1AAF-490A-A37F-0EFCCF0DD34A}">
      <dsp:nvSpPr>
        <dsp:cNvPr id="0" name=""/>
        <dsp:cNvSpPr/>
      </dsp:nvSpPr>
      <dsp:spPr>
        <a:xfrm>
          <a:off x="5191035" y="972582"/>
          <a:ext cx="3082763" cy="42889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91035" y="972582"/>
        <a:ext cx="3082763" cy="428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734123" y="527294"/>
          <a:ext cx="1483306" cy="541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92"/>
              </a:lnTo>
              <a:lnTo>
                <a:pt x="1483306" y="239192"/>
              </a:lnTo>
              <a:lnTo>
                <a:pt x="1483306" y="541491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3961361" y="527294"/>
          <a:ext cx="772761" cy="519855"/>
        </a:xfrm>
        <a:custGeom>
          <a:avLst/>
          <a:gdLst/>
          <a:ahLst/>
          <a:cxnLst/>
          <a:rect l="0" t="0" r="0" b="0"/>
          <a:pathLst>
            <a:path>
              <a:moveTo>
                <a:pt x="772761" y="0"/>
              </a:moveTo>
              <a:lnTo>
                <a:pt x="772761" y="217556"/>
              </a:lnTo>
              <a:lnTo>
                <a:pt x="0" y="217556"/>
              </a:lnTo>
              <a:lnTo>
                <a:pt x="0" y="519855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628596" y="527294"/>
          <a:ext cx="3105526" cy="519855"/>
        </a:xfrm>
        <a:custGeom>
          <a:avLst/>
          <a:gdLst/>
          <a:ahLst/>
          <a:cxnLst/>
          <a:rect l="0" t="0" r="0" b="0"/>
          <a:pathLst>
            <a:path>
              <a:moveTo>
                <a:pt x="3105526" y="0"/>
              </a:moveTo>
              <a:lnTo>
                <a:pt x="3105526" y="217556"/>
              </a:lnTo>
              <a:lnTo>
                <a:pt x="0" y="217556"/>
              </a:lnTo>
              <a:lnTo>
                <a:pt x="0" y="519855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298680" y="0"/>
          <a:ext cx="2870885" cy="5272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271 155 тыс. руб. 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298680" y="0"/>
        <a:ext cx="2870885" cy="527294"/>
      </dsp:txXfrm>
    </dsp:sp>
    <dsp:sp modelId="{7010322D-6E33-4147-A89E-F3ACB644F925}">
      <dsp:nvSpPr>
        <dsp:cNvPr id="0" name=""/>
        <dsp:cNvSpPr/>
      </dsp:nvSpPr>
      <dsp:spPr>
        <a:xfrm>
          <a:off x="432487" y="1047150"/>
          <a:ext cx="2392217" cy="3535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sp:txBody>
      <dsp:txXfrm>
        <a:off x="432487" y="1047150"/>
        <a:ext cx="2392217" cy="353574"/>
      </dsp:txXfrm>
    </dsp:sp>
    <dsp:sp modelId="{F4C5E154-38A6-450F-8564-7FC3804D8A8A}">
      <dsp:nvSpPr>
        <dsp:cNvPr id="0" name=""/>
        <dsp:cNvSpPr/>
      </dsp:nvSpPr>
      <dsp:spPr>
        <a:xfrm>
          <a:off x="2907650" y="1047150"/>
          <a:ext cx="2107423" cy="3553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sp:txBody>
      <dsp:txXfrm>
        <a:off x="2907650" y="1047150"/>
        <a:ext cx="2107423" cy="355344"/>
      </dsp:txXfrm>
    </dsp:sp>
    <dsp:sp modelId="{6115084D-1AAF-490A-A37F-0EFCCF0DD34A}">
      <dsp:nvSpPr>
        <dsp:cNvPr id="0" name=""/>
        <dsp:cNvSpPr/>
      </dsp:nvSpPr>
      <dsp:spPr>
        <a:xfrm>
          <a:off x="5255185" y="1068786"/>
          <a:ext cx="1924489" cy="3383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255185" y="1068786"/>
        <a:ext cx="1924489" cy="33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1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image" Target="../media/image81.jpeg"/><Relationship Id="rId3" Type="http://schemas.openxmlformats.org/officeDocument/2006/relationships/image" Target="../media/image76.jpeg"/><Relationship Id="rId21" Type="http://schemas.openxmlformats.org/officeDocument/2006/relationships/diagramQuickStyle" Target="../diagrams/quickStyle9.xml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image" Target="../media/image80.jpeg"/><Relationship Id="rId2" Type="http://schemas.openxmlformats.org/officeDocument/2006/relationships/image" Target="../media/image75.jpeg"/><Relationship Id="rId16" Type="http://schemas.openxmlformats.org/officeDocument/2006/relationships/image" Target="../media/image79.jpeg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24" Type="http://schemas.openxmlformats.org/officeDocument/2006/relationships/image" Target="../media/image82.jpeg"/><Relationship Id="rId5" Type="http://schemas.openxmlformats.org/officeDocument/2006/relationships/image" Target="../media/image78.jpeg"/><Relationship Id="rId15" Type="http://schemas.microsoft.com/office/2007/relationships/diagramDrawing" Target="../diagrams/drawing8.xml"/><Relationship Id="rId23" Type="http://schemas.microsoft.com/office/2007/relationships/diagramDrawing" Target="../diagrams/drawing9.xml"/><Relationship Id="rId10" Type="http://schemas.microsoft.com/office/2007/relationships/diagramDrawing" Target="../diagrams/drawing7.xml"/><Relationship Id="rId19" Type="http://schemas.openxmlformats.org/officeDocument/2006/relationships/diagramData" Target="../diagrams/data9.xml"/><Relationship Id="rId4" Type="http://schemas.openxmlformats.org/officeDocument/2006/relationships/image" Target="../media/image77.jpe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Relationship Id="rId22" Type="http://schemas.openxmlformats.org/officeDocument/2006/relationships/diagramColors" Target="../diagrams/colors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9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00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0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main-server\Свежие новости\ФОТО\ГОД 2019\Вступление в должность А.Малолетко\IMG_1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2" r="11024"/>
          <a:stretch/>
        </p:blipFill>
        <p:spPr bwMode="auto">
          <a:xfrm>
            <a:off x="4430486" y="0"/>
            <a:ext cx="4713514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418452" cy="6986528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Проекта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Думы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чтение)</a:t>
            </a:r>
          </a:p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2072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29492" y="4490884"/>
            <a:ext cx="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537278" y="5871690"/>
            <a:ext cx="0" cy="2159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solidFill>
            <a:srgbClr val="F2907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ешок с деньг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6927" r="4724" b="10288"/>
          <a:stretch/>
        </p:blipFill>
        <p:spPr bwMode="auto">
          <a:xfrm>
            <a:off x="0" y="1884789"/>
            <a:ext cx="6547026" cy="49732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4264" y="1142984"/>
            <a:ext cx="61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переводе со старо-нормандского языка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его сегодняшнее значение.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фицит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0" y="566057"/>
            <a:ext cx="9151775" cy="62628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431865"/>
              </p:ext>
            </p:extLst>
          </p:nvPr>
        </p:nvGraphicFramePr>
        <p:xfrm>
          <a:off x="107504" y="836712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99328"/>
              </p:ext>
            </p:extLst>
          </p:nvPr>
        </p:nvGraphicFramePr>
        <p:xfrm>
          <a:off x="1403648" y="3933056"/>
          <a:ext cx="63367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739304"/>
              </p:ext>
            </p:extLst>
          </p:nvPr>
        </p:nvGraphicFramePr>
        <p:xfrm>
          <a:off x="4543535" y="764704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92494"/>
              </p:ext>
            </p:extLst>
          </p:nvPr>
        </p:nvGraphicFramePr>
        <p:xfrm>
          <a:off x="1763688" y="3689648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954890"/>
              </p:ext>
            </p:extLst>
          </p:nvPr>
        </p:nvGraphicFramePr>
        <p:xfrm>
          <a:off x="4788024" y="836712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55405"/>
              </p:ext>
            </p:extLst>
          </p:nvPr>
        </p:nvGraphicFramePr>
        <p:xfrm>
          <a:off x="204934" y="836712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; 61.5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751" y="1124744"/>
            <a:ext cx="9036495" cy="35283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 дополнительный норматив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налога на доходы с физических лиц взамен части дотации на выравнивание бюджетной обеспеченности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процентных пункта 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43,06 %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40,65 %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(прирост 527 тыс. рублей к ожидаемому исполнению 2019 года)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НДФЛ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7" y="1412776"/>
            <a:ext cx="35528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58; 61.1 ; 61.5 и ст. 62;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акциз на топливо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464439"/>
            <a:ext cx="3832715" cy="23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39375"/>
            <a:ext cx="9143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зачисляются в 2020 году: с 1 января по 31 января включительно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нормативу: 33,4 процента в федеральный бюджет;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66,6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в областной бюджет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в бюджет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Федерации, в целях формирования муниципальных дорожных фондов составляет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0,06276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дифференцированных нормативов отчислений в местные бюджеты устанавливаются исходя из протяженности автомобильных дорог общего пользования местного значения соответствующих муниципальных образований, органы местного самоуправления которых решают вопросы местного значения в сфере дорожной деятельности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деньги на ремонт дор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4439"/>
            <a:ext cx="4218582" cy="23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51" y="3356991"/>
            <a:ext cx="3783222" cy="3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район» на 2020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43240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726 738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120 301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500298" cy="1285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21 981 тыс. руб.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584 456 тыс. руб.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9227"/>
            <a:ext cx="3816424" cy="23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ПРОГНОЗИРУЕМЫЕ БЕЗВОЗМЕЗДНЫЕ ПОСТУПЛЕНИЯ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ИЗ ОБЛАСТНОГО БЮДЖЕТА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2020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 ГОДУ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584 456 тыс. рублей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3466543"/>
              </p:ext>
            </p:extLst>
          </p:nvPr>
        </p:nvGraphicFramePr>
        <p:xfrm>
          <a:off x="3779912" y="3212976"/>
          <a:ext cx="53640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6696686"/>
              </p:ext>
            </p:extLst>
          </p:nvPr>
        </p:nvGraphicFramePr>
        <p:xfrm>
          <a:off x="-11562" y="3140968"/>
          <a:ext cx="358343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Картинки по запросу трансферты деньг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1" y="1034889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2020 год (тыс.руб.)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428590"/>
            <a:ext cx="8784976" cy="11132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4,85 %, или  3 074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876" y="3801054"/>
            <a:ext cx="142876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726 738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" y="1080453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7302633" y="3799767"/>
            <a:ext cx="142876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729 813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006" y="5541816"/>
            <a:ext cx="8784976" cy="11132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 долговой нагрузки на бюджет)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картинка бюдж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4591"/>
            <a:ext cx="3913187" cy="27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803182"/>
            <a:ext cx="4051483" cy="46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7815"/>
            <a:ext cx="91439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Малолетко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142" y="803182"/>
            <a:ext cx="5685858" cy="556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района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 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расположен на юге Томской области, большая его часть располагается на левобережье р. Обь. Протяженность границы района составляет 438,3 км.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Томска: 109 км.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3,9 тыс. км</a:t>
            </a:r>
            <a:r>
              <a:rPr 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области).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(1,9% удельный вес от численности населения Томской области). Плотность: 5,2 чел./км</a:t>
            </a:r>
            <a:r>
              <a:rPr 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разделена на 8 сельских поселений, объединяющих 38 населенных пунктов.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77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2020 год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0" y="4714884"/>
            <a:ext cx="4572571" cy="1728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Объем доходов бюджета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МО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«КОЖЕВНИКОВСКИЙ РАЙОН»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жителя 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2020 году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35, 8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16462" y="4749940"/>
            <a:ext cx="4427538" cy="17033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Объем  расходов бюджета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20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 в 2020 году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36,0 тыс. рублей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63699"/>
              </p:ext>
            </p:extLst>
          </p:nvPr>
        </p:nvGraphicFramePr>
        <p:xfrm>
          <a:off x="3995936" y="764704"/>
          <a:ext cx="5148064" cy="39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6985305"/>
              </p:ext>
            </p:extLst>
          </p:nvPr>
        </p:nvGraphicFramePr>
        <p:xfrm>
          <a:off x="657615" y="764502"/>
          <a:ext cx="8117694" cy="398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9621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картинка бюд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510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на 2020 год,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35964"/>
              </p:ext>
            </p:extLst>
          </p:nvPr>
        </p:nvGraphicFramePr>
        <p:xfrm>
          <a:off x="0" y="2096413"/>
          <a:ext cx="9144000" cy="4761586"/>
        </p:xfrm>
        <a:graphic>
          <a:graphicData uri="http://schemas.openxmlformats.org/drawingml/2006/table">
            <a:tbl>
              <a:tblPr/>
              <a:tblGrid>
                <a:gridCol w="1619672"/>
                <a:gridCol w="1428328"/>
                <a:gridCol w="1524000"/>
                <a:gridCol w="1524000"/>
                <a:gridCol w="1524000"/>
                <a:gridCol w="1524000"/>
              </a:tblGrid>
              <a:tr h="1095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исполнено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оценка исполнения 2019 г.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к 2019 году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2020 г. к 2019 г., %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709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784 542,8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1 049 247,9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726 738,2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-322 509,7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1095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128 831,7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139 653,4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142 281,9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2 628,4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102 231,5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117 629,1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120 300,8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2 671,7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26 600,2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22 024,4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21 981,1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655 711,1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909 594,5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584 456,3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-325 138,2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63" y="458433"/>
            <a:ext cx="2081381" cy="13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2020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120 301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108 157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1 709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4 932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3 422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112,5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135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1 833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1,2 %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0,08 %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(55,65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FF0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8497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0000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0,06276</a:t>
            </a:r>
          </a:p>
          <a:p>
            <a:pPr algn="ctr">
              <a:spcBef>
                <a:spcPct val="0"/>
              </a:spcBef>
            </a:pPr>
            <a:endParaRPr lang="ru-RU" altLang="ru-RU" sz="12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000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еналоговые дох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71"/>
            <a:ext cx="3395056" cy="17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2020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27571"/>
            <a:ext cx="3000396" cy="5715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21 981(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4 350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1 237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14 634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3,05 %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0,26%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0,86 %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0,19%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0,3 %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0,1 %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00166" y="1285860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1604" y="1928802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(60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2428868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&quot;аренда коньки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-273" r="-669" b="7749"/>
          <a:stretch/>
        </p:blipFill>
        <p:spPr bwMode="auto">
          <a:xfrm>
            <a:off x="5841146" y="4473315"/>
            <a:ext cx="3018778" cy="22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от платных услуг на 2020 год, 14 634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9271" y="1112190"/>
            <a:ext cx="393348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учреждения13 016,1  тыс. руб.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60" y="3012122"/>
            <a:ext cx="842026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    1 617,9         тыс.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система           1 367,9        тыс.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 «Колос»                  68,0            тыс. руб.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кинопоказ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72615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выращивание рассады на продажу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908720"/>
            <a:ext cx="2381249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учебный автомобиль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0" y="886542"/>
            <a:ext cx="2359321" cy="17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ведомственные программы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5" y="4310345"/>
            <a:ext cx="23431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33 205,9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69097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(32) Муниципальные программы 27 484,9 тыс. руб.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509120"/>
            <a:ext cx="597632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 Ведомственные программы   5 721 тыс. руб.</a:t>
            </a:r>
          </a:p>
          <a:p>
            <a:pPr marL="457200" indent="-457200">
              <a:buAutoNum type="arabicPlain" startAt="7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&quot;муниципальные программы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2437"/>
            <a:ext cx="451961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01740"/>
              </p:ext>
            </p:extLst>
          </p:nvPr>
        </p:nvGraphicFramePr>
        <p:xfrm>
          <a:off x="107504" y="951668"/>
          <a:ext cx="8928991" cy="53932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</a:t>
                      </a:r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u="none" strike="noStrike" cap="none" spc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33 205,981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период 2014-2020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707,191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60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годы и на период до 2025 года»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на 2019-2023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2014-2017 годы и на период до 2020 года"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2 120,138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4 750,195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Кожевниковского района на 2015-2020 годы"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2 090,400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физической культуры и спорта на территории муниципального образования Кожевниковский район на 2015-2020 годы"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890,529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33 205,9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11553"/>
              </p:ext>
            </p:extLst>
          </p:nvPr>
        </p:nvGraphicFramePr>
        <p:xfrm>
          <a:off x="107504" y="908720"/>
          <a:ext cx="8928991" cy="48059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33 205,981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60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общественной безопасности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2019-2023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1 758,146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эффективности бюджетных расходов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2017-2020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93,822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условий охраны труда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2017-2020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2018-2020 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329,477</a:t>
                      </a:r>
                    </a:p>
                  </a:txBody>
                  <a:tcPr marL="7620" marR="7620" marT="7620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2018-2022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498,959</a:t>
                      </a:r>
                    </a:p>
                  </a:txBody>
                  <a:tcPr marL="7620" marR="7620" marT="7620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"Организация отдыха и оздоровления детей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400,200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доступности жилья и улучшение качества жилищных условий населения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538,612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33 205,9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66329"/>
              </p:ext>
            </p:extLst>
          </p:nvPr>
        </p:nvGraphicFramePr>
        <p:xfrm>
          <a:off x="215009" y="1700808"/>
          <a:ext cx="8749480" cy="43704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6724"/>
                <a:gridCol w="6253264"/>
                <a:gridCol w="1649492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33 205,981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коммунальной инфраструктуры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в 2014- 2020 годах"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199,346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внутреннего и въездного туризма на территории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 на 2016-2020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«Молодежь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"Доступная среда для инвалидов на период 2017 -2020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информационного общества в муниципальном образовании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2018-2020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инвестиционного климата в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Кожениковском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2018-2022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в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2016-2021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7 972,686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специалистов на территории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33 205,9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26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71869"/>
              </p:ext>
            </p:extLst>
          </p:nvPr>
        </p:nvGraphicFramePr>
        <p:xfrm>
          <a:off x="107504" y="951668"/>
          <a:ext cx="8928991" cy="54738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33 205,981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3 807,914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33 205,9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9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  познакомит вас с положениями основного финансового документа нашего района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 Администрации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распределения  расходов бюджета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2020 год (729 813 тыс. руб.)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54154" y="1059555"/>
            <a:ext cx="6498902" cy="5707727"/>
            <a:chOff x="1576810" y="817514"/>
            <a:chExt cx="6498902" cy="5707727"/>
          </a:xfrm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Общегосударственные вопросы</a:t>
              </a:r>
              <a:endParaRPr lang="ru-RU" sz="1500" kern="12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76810" y="817514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53 622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оборона</a:t>
              </a:r>
              <a:endParaRPr lang="ru-RU" sz="1500" kern="12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576810" y="1398430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50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6" y="1919827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экономика</a:t>
              </a:r>
              <a:endParaRPr lang="ru-RU" sz="1500" kern="12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576810" y="1979346"/>
              <a:ext cx="1219200" cy="4224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71 567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3" y="2492643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Жилищно-коммунальное хозяйство</a:t>
              </a:r>
              <a:endParaRPr lang="ru-RU" sz="1500" kern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78029" y="2544952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7 056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79712" y="3088367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Образование</a:t>
              </a:r>
              <a:endParaRPr lang="ru-RU" sz="1500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576810" y="3141178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474 338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979712" y="3669283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Культура, кинематография </a:t>
              </a:r>
              <a:endParaRPr lang="ru-RU" sz="1500" kern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576810" y="3722095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39 981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79712" y="4215842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Здравоохранение</a:t>
              </a:r>
              <a:endParaRPr lang="ru-RU" sz="15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576810" y="4303011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100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79712" y="4794939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Социальная политика</a:t>
              </a:r>
              <a:endParaRPr lang="ru-RU" sz="1500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576810" y="4883927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40 114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969503" y="5412032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Физическая культура и спорт</a:t>
              </a:r>
              <a:endParaRPr lang="ru-RU" sz="1500" kern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576810" y="5464843"/>
              <a:ext cx="1219200" cy="422484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6 315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969503" y="5997136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Межбюджетные трансферты общего характера бюджетам бюджетной системы Российской Федерации</a:t>
              </a:r>
              <a:endParaRPr lang="ru-RU" sz="1500" kern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76810" y="6045759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36 669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44" y="4528990"/>
            <a:ext cx="689107" cy="4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Бюджет для граждан отчет 2016\Для бюджета для граждан\калькулятор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962915"/>
            <a:ext cx="810927" cy="5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Бюджет для граждан отчет 2016\Для бюджета для граждан\коллаж21жкх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643871"/>
            <a:ext cx="892733" cy="5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6239177"/>
            <a:ext cx="720821" cy="4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балал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76" y="3858513"/>
            <a:ext cx="698420" cy="5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045772"/>
            <a:ext cx="904468" cy="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D\Desktop\Бюджет для граждан отчет 2016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1606580"/>
            <a:ext cx="872557" cy="4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DD\Desktop\Бюджет для граждан отчет 2016\Для бюджета для граждан\презентация\школа\images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67" y="3304093"/>
            <a:ext cx="561498" cy="5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DD\Desktop\Бюджет для граждан отчет 2016\Для бюджета для граждан\презентация\молодежная политика\images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7" y="5677795"/>
            <a:ext cx="781137" cy="5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DD\Desktop\Бюджет для граждан отчет 2016\Для бюджета для граждан\презентация\сироты\images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98" y="5036980"/>
            <a:ext cx="710067" cy="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82511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2020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37121"/>
              </p:ext>
            </p:extLst>
          </p:nvPr>
        </p:nvGraphicFramePr>
        <p:xfrm>
          <a:off x="107505" y="836712"/>
          <a:ext cx="8856983" cy="59050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48671"/>
                <a:gridCol w="1597101"/>
                <a:gridCol w="1211211"/>
              </a:tblGrid>
              <a:tr h="738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расходных обязательств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463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в каникулярное время (в рамках государственной программы «Детство под защитой»)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3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в ремонте  участников и инвалидов Великой Отечественной войны 1941 - 1945 годов; тружеников тыла военных лет;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31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условий для развития физической культуры и массового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1071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  (в рамках подпрограммы «Устойчивое развитие сельских территорий Томской области до 2020 года» государственной программы «Развитие сельского хозяйства и регулируемых рынков в Томской области»)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165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1 391,098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0" y="30777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Объем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софинансирования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из районного бюджета к средствам областного бюджета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98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84320"/>
              </p:ext>
            </p:extLst>
          </p:nvPr>
        </p:nvGraphicFramePr>
        <p:xfrm>
          <a:off x="3635896" y="548680"/>
          <a:ext cx="5400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777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01100 Общегосударственные вопросы  53 622 тыс. руб.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Картинки по запросу коллективный догов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36320"/>
            <a:ext cx="1175656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Картинки по запросу административ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Картинки по запросу административная комисс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административная комисс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8920"/>
            <a:ext cx="2857072" cy="8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и по запросу комиссия по делам несовершеннолетни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7971"/>
            <a:ext cx="1979268" cy="14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Картинки по запросу опека и попечительств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6" y="3663961"/>
            <a:ext cx="2909476" cy="8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финансовый контрол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" y="1897324"/>
            <a:ext cx="2152650" cy="1428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01616" y="620260"/>
            <a:ext cx="5519127" cy="5852413"/>
            <a:chOff x="3113584" y="600923"/>
            <a:chExt cx="5519127" cy="58524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131840" y="692696"/>
              <a:ext cx="5472608" cy="576064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9" name="Полилиния 8"/>
            <p:cNvSpPr/>
            <p:nvPr/>
          </p:nvSpPr>
          <p:spPr>
            <a:xfrm>
              <a:off x="3113584" y="600923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Подраздел 0106 Обеспечение финансовых органов и органов финансово-бюджетного надзора    7 768 тыс. руб.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60103" y="1537455"/>
              <a:ext cx="5472608" cy="640447"/>
            </a:xfrm>
            <a:custGeom>
              <a:avLst/>
              <a:gdLst>
                <a:gd name="connsiteX0" fmla="*/ 0 w 5472608"/>
                <a:gd name="connsiteY0" fmla="*/ 0 h 640447"/>
                <a:gd name="connsiteX1" fmla="*/ 5472608 w 5472608"/>
                <a:gd name="connsiteY1" fmla="*/ 0 h 640447"/>
                <a:gd name="connsiteX2" fmla="*/ 5472608 w 5472608"/>
                <a:gd name="connsiteY2" fmla="*/ 640447 h 640447"/>
                <a:gd name="connsiteX3" fmla="*/ 0 w 5472608"/>
                <a:gd name="connsiteY3" fmla="*/ 640447 h 640447"/>
                <a:gd name="connsiteX4" fmla="*/ 0 w 5472608"/>
                <a:gd name="connsiteY4" fmla="*/ 0 h 6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640447">
                  <a:moveTo>
                    <a:pt x="0" y="0"/>
                  </a:moveTo>
                  <a:lnTo>
                    <a:pt x="5472608" y="0"/>
                  </a:lnTo>
                  <a:lnTo>
                    <a:pt x="5472608" y="640447"/>
                  </a:lnTo>
                  <a:lnTo>
                    <a:pt x="0" y="640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Расходы на оплату труда 7 528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Расходы на сопровождение «Консультант Плюс» 114,5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31840" y="2415267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Подраздел 0111 «Резервные фонды» 900 тыс. руб.</a:t>
              </a:r>
              <a:endParaRPr lang="ru-RU" sz="1600" b="1" kern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60103" y="3332304"/>
              <a:ext cx="5472608" cy="454510"/>
            </a:xfrm>
            <a:custGeom>
              <a:avLst/>
              <a:gdLst>
                <a:gd name="connsiteX0" fmla="*/ 0 w 5472608"/>
                <a:gd name="connsiteY0" fmla="*/ 0 h 454510"/>
                <a:gd name="connsiteX1" fmla="*/ 5472608 w 5472608"/>
                <a:gd name="connsiteY1" fmla="*/ 0 h 454510"/>
                <a:gd name="connsiteX2" fmla="*/ 5472608 w 5472608"/>
                <a:gd name="connsiteY2" fmla="*/ 454510 h 454510"/>
                <a:gd name="connsiteX3" fmla="*/ 0 w 5472608"/>
                <a:gd name="connsiteY3" fmla="*/ 454510 h 454510"/>
                <a:gd name="connsiteX4" fmla="*/ 0 w 5472608"/>
                <a:gd name="connsiteY4" fmla="*/ 0 h 45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454510">
                  <a:moveTo>
                    <a:pt x="0" y="0"/>
                  </a:moveTo>
                  <a:lnTo>
                    <a:pt x="5472608" y="0"/>
                  </a:lnTo>
                  <a:lnTo>
                    <a:pt x="5472608" y="454510"/>
                  </a:lnTo>
                  <a:lnTo>
                    <a:pt x="0" y="454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Фонд Го и ЧС 700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dirty="0" smtClean="0">
                  <a:latin typeface="Cambria" panose="02040503050406030204" pitchFamily="18" charset="0"/>
                </a:rPr>
                <a:t>200</a:t>
              </a:r>
              <a:r>
                <a:rPr lang="ru-RU" sz="1400" b="1" kern="1200" dirty="0" smtClean="0">
                  <a:latin typeface="Cambria" panose="02040503050406030204" pitchFamily="18" charset="0"/>
                </a:rPr>
                <a:t> тыс. руб. фонд непредвиденных расходов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146985" y="4965846"/>
              <a:ext cx="5472608" cy="1487490"/>
            </a:xfrm>
            <a:custGeom>
              <a:avLst/>
              <a:gdLst>
                <a:gd name="connsiteX0" fmla="*/ 0 w 5472608"/>
                <a:gd name="connsiteY0" fmla="*/ 0 h 1487490"/>
                <a:gd name="connsiteX1" fmla="*/ 5472608 w 5472608"/>
                <a:gd name="connsiteY1" fmla="*/ 0 h 1487490"/>
                <a:gd name="connsiteX2" fmla="*/ 5472608 w 5472608"/>
                <a:gd name="connsiteY2" fmla="*/ 1487490 h 1487490"/>
                <a:gd name="connsiteX3" fmla="*/ 0 w 5472608"/>
                <a:gd name="connsiteY3" fmla="*/ 1487490 h 1487490"/>
                <a:gd name="connsiteX4" fmla="*/ 0 w 5472608"/>
                <a:gd name="connsiteY4" fmla="*/ 0 h 148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1487490">
                  <a:moveTo>
                    <a:pt x="0" y="0"/>
                  </a:moveTo>
                  <a:lnTo>
                    <a:pt x="5472608" y="0"/>
                  </a:lnTo>
                  <a:lnTo>
                    <a:pt x="5472608" y="1487490"/>
                  </a:lnTo>
                  <a:lnTo>
                    <a:pt x="0" y="14874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На реализацию ведомственных целевых программ 824 тыс. руб., муниципальных программ  5 826,4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Содержание МКУ «центр муниципального заказа и проектных работ 1 519,030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Взнос в ассоциацию муниципальных образований 164,908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46985" y="4120020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0113 Другие общегосударственные вопросы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14 977  тыс. руб.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Заголовок 4"/>
          <p:cNvSpPr txBox="1">
            <a:spLocks/>
          </p:cNvSpPr>
          <p:nvPr/>
        </p:nvSpPr>
        <p:spPr>
          <a:xfrm>
            <a:off x="0" y="30777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01100 Общегосударственные вопросы  53 622 тыс. руб.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управление финансов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" y="436412"/>
            <a:ext cx="1728192" cy="12944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управление финансов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управление финансов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управление финансов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фонд чс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7" y="2999979"/>
            <a:ext cx="1192269" cy="1612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совет муниципальных образований том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44" y="5252774"/>
            <a:ext cx="1452088" cy="145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44 -фз закупки карти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75786"/>
            <a:ext cx="1696324" cy="13392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онсультант плюс томс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1" y="1494687"/>
            <a:ext cx="1427071" cy="14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оборона»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50,150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16701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01" y="3053869"/>
            <a:ext cx="1689868" cy="16898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терилизация соба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9"/>
          <a:stretch/>
        </p:blipFill>
        <p:spPr bwMode="auto">
          <a:xfrm>
            <a:off x="7572097" y="669902"/>
            <a:ext cx="1548172" cy="18512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71 567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 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хозяйство»   65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657 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2308832"/>
            <a:ext cx="2843809" cy="12708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повышение продуктивности в молочном скотоводстве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51 575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9964" y="1686054"/>
            <a:ext cx="295232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поддержку малых форм хозяйствования 6 072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86" y="5686712"/>
            <a:ext cx="3384376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3 588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167673"/>
            <a:ext cx="2448270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проведение кадастровых работ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175,9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000240"/>
            <a:ext cx="3059832" cy="1000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регулирование численности безнадзорных животных 900,7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9624" y="4642596"/>
            <a:ext cx="3384376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r="67706"/>
          <a:stretch/>
        </p:blipFill>
        <p:spPr bwMode="auto">
          <a:xfrm>
            <a:off x="3973055" y="2709491"/>
            <a:ext cx="1046146" cy="1458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263012" y="666595"/>
            <a:ext cx="2181809" cy="16221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39" y="721498"/>
            <a:ext cx="1844778" cy="9645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управление сельского хозяйст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1" y="3800762"/>
            <a:ext cx="2152650" cy="1885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s://www.tvtomsk.ru/uploads/images/2019/08/26/f5c86be8865ac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0"/>
          <a:stretch/>
        </p:blipFill>
        <p:spPr bwMode="auto">
          <a:xfrm>
            <a:off x="5302701" y="2266330"/>
            <a:ext cx="3798907" cy="25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71 567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 7 973  т. р.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201" y="836712"/>
            <a:ext cx="7568009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(на содержание и ремонт автомобильных дорог местного значения)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679" y="2060848"/>
            <a:ext cx="5400600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бюджеты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 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 (тыс. руб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693,3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1 345,3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393,0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        412,8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306,8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563,8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517,4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593,7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&quot;ремонт дорог кожевниково 2019 го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851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Картинки по запросу &quot;ремонт дорог кожевниково 2019 год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34" y="4877172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дорожный фонд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43" y="3763940"/>
            <a:ext cx="3489851" cy="2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Дорожного фонда на 2020 год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093" y="692696"/>
            <a:ext cx="8880921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район» осуществляется в соответствии с решением Думы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района от 26.07.2013 г. № 234 «О муниципальном дорожном фонде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811" y="1916832"/>
            <a:ext cx="8271319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Дорожный </a:t>
            </a:r>
            <a:r>
              <a:rPr lang="ru-RU" altLang="ru-RU" b="1" u="sng" dirty="0">
                <a:solidFill>
                  <a:schemeClr val="tx1"/>
                </a:solidFill>
                <a:latin typeface="Times New Roman" pitchFamily="18" charset="0"/>
              </a:rPr>
              <a:t>фонд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- часть средств бюджета МО «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Федерации   7 972,6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9643" y="3795718"/>
            <a:ext cx="5357000" cy="2585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Акцизы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Российской Федерации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1 709 тыс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рублей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средства в рамках МП «Развитие транспортной системы 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2016-2021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1 437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lvl="0"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экономика» 71 567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экономики» 717,2 тыс. руб.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06" y="1052736"/>
            <a:ext cx="5400600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малого и среднего предпринимательства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707, 2 тыс. руб. (деятельность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 - инкубатора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внутреннего и въездного туризма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10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(участие в семинарах)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052736"/>
            <a:ext cx="2609357" cy="15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8"/>
          <a:stretch>
            <a:fillRect/>
          </a:stretch>
        </p:blipFill>
        <p:spPr bwMode="auto">
          <a:xfrm>
            <a:off x="571472" y="4071942"/>
            <a:ext cx="2335640" cy="25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ртинки по запросу &quot;кожевниково бизнес инкубатор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64" y="4413040"/>
            <a:ext cx="4374136" cy="23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mb.tomsk.ru/assets/thumbs/news/2015/5/1000x/time_menedmen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00" y="2591272"/>
            <a:ext cx="3207338" cy="18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54418" cy="6858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823" y="1052736"/>
            <a:ext cx="8532617" cy="13810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19"/>
            <a:ext cx="2000264" cy="1092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8559" y="3000372"/>
            <a:ext cx="3141633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19"/>
            <a:ext cx="1928826" cy="10926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2" y="4267892"/>
            <a:ext cx="2446137" cy="20900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500330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2"/>
            <a:ext cx="2143140" cy="21277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502346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661085" y="4015053"/>
            <a:ext cx="881598" cy="420517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856394" y="3988237"/>
            <a:ext cx="915209" cy="39180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ОТО: Геннадий Ткач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7136"/>
            <a:ext cx="2376264" cy="15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tvtomsk.ru/uploads/posts/2019-08/1565583624_img_4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5192026"/>
            <a:ext cx="2532856" cy="16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656406" y="0"/>
            <a:ext cx="7500958" cy="8367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  </a:t>
            </a:r>
            <a:r>
              <a:rPr lang="ru-RU" altLang="ru-RU" sz="18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7 055,8 тыс. руб.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64" y="1127916"/>
            <a:ext cx="4879776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«Жилищное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условий управления многоквартирными домами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средствам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бюджета)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6,3 тыс. руб.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" y="0"/>
            <a:ext cx="2255831" cy="11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357" y="2640084"/>
            <a:ext cx="4901683" cy="3021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«Коммунальное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3 700,8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комплексов водоочистки  300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сети водопровода 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(средства ОБ 2 581,4 тыс. р. МБ – 620,1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«Модернизация коммунальной инфраструктуры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2014-2020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199,3 тыс. руб. (резервные средства)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127916"/>
            <a:ext cx="3672408" cy="244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«Благоустройство»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3 348,6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муниципальных полигонов ТКО в соответствие с действующим законодательством  180,6 т.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создание мест (площадок) накопления ТКО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3 168 тыс. руб.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Картинки по запросу &quot;контейнер мусор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10" y="3637357"/>
            <a:ext cx="2545497" cy="14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&quot;полигон ТБО Кожевниково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0" y="5068795"/>
            <a:ext cx="2689313" cy="17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дом детского творчества кожевниково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7" y="5277618"/>
            <a:ext cx="2155491" cy="15803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26380"/>
            <a:ext cx="1912620" cy="15316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проект бюджета на 2020 год\ФОТО ДЛЯ БУКЛЕТА 90 лет району\Буклет Образование\Открытие центров Точка рост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1" r="30469" b="13049"/>
          <a:stretch/>
        </p:blipFill>
        <p:spPr bwMode="auto">
          <a:xfrm>
            <a:off x="1950745" y="333144"/>
            <a:ext cx="2428263" cy="15203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проект бюджета на 2020 год\ФОТО ДЛЯ БУКЛЕТА 90 лет району\Буклет Образование\Открытие центров Точка роста\IMG-20190924-WA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1" y="405878"/>
            <a:ext cx="1858820" cy="1435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9043575"/>
              </p:ext>
            </p:extLst>
          </p:nvPr>
        </p:nvGraphicFramePr>
        <p:xfrm>
          <a:off x="356347" y="2612571"/>
          <a:ext cx="831260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5278404"/>
              </p:ext>
            </p:extLst>
          </p:nvPr>
        </p:nvGraphicFramePr>
        <p:xfrm>
          <a:off x="109194" y="4077072"/>
          <a:ext cx="8273799" cy="173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pic>
        <p:nvPicPr>
          <p:cNvPr id="3074" name="Picture 2" descr="D:\DD\Desktop\проект бюджета на 2020 год\ФОТО ДЛЯ БУКЛЕТА 90 лет району\Буклет Образование\Детский сад Солнышко\Солнышко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2492896"/>
            <a:ext cx="16313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проект бюджета на 2020 год\ФОТО ДЛЯ БУКЛЕТА 90 лет району\Буклет Образование\Колокольчик\Колокольчик 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7" t="949" r="30577" b="-949"/>
          <a:stretch/>
        </p:blipFill>
        <p:spPr bwMode="auto">
          <a:xfrm>
            <a:off x="1492523" y="2606331"/>
            <a:ext cx="2166269" cy="10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проект бюджета на 2020 год\ФОТО ДЛЯ БУКЛЕТА 90 лет району\Буклет Образование\КСОШ № 2\КСОШ_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01568"/>
            <a:ext cx="1920214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3454047"/>
              </p:ext>
            </p:extLst>
          </p:nvPr>
        </p:nvGraphicFramePr>
        <p:xfrm>
          <a:off x="1115616" y="851353"/>
          <a:ext cx="7645070" cy="52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" name="AutoShape 2" descr="Картинки по запросу &quot;дом детского творчества кожевнико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дюсш кожевниково&quot;&quot;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9" b="12117"/>
          <a:stretch/>
        </p:blipFill>
        <p:spPr bwMode="auto">
          <a:xfrm>
            <a:off x="3971999" y="5517232"/>
            <a:ext cx="2904257" cy="13407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474 338,1 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276742"/>
              </p:ext>
            </p:extLst>
          </p:nvPr>
        </p:nvGraphicFramePr>
        <p:xfrm>
          <a:off x="1097630" y="1071546"/>
          <a:ext cx="8046370" cy="554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 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154 674 тыс. руб.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4071966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от платных услуг дошкольными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8 990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57694"/>
            <a:ext cx="6572264" cy="2080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образования 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2016-2020 г.г.» Субсидия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дополнительных мест для детей в возрасте от 1,5 до 3 лет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(областной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85 721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т.руб.)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детского сада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145 мест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ул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Парковая.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85,807 тыс. руб. (МБ)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novikova-shat-dou25.edumsko.ru/uploads/8000/29619/section/594850/.thumbs/roditelsaja_p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333578"/>
            <a:ext cx="1928826" cy="1928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8" name="Picture 4" descr="Картинки по запросу строительство детского сада кожевни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4286231"/>
            <a:ext cx="2571768" cy="2571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0" y="785794"/>
            <a:ext cx="892971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Обеспечение государственных гарантий на получение дошкольного  образования в муниципальных общеобразовательных организациях (включая предоставление мер социальной поддержки обучающимся, стимулирование педагогических работников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32 841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Картинки по запросу обеспечение одеждой обувью детей сирот опека том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150509" cy="1612882"/>
          </a:xfrm>
          <a:prstGeom prst="rect">
            <a:avLst/>
          </a:prstGeom>
          <a:noFill/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0702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271 154,5 тыс.руб.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857232"/>
            <a:ext cx="3417575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Частичная оплата стоимости питания отдельных категорий обучающихся, за исключением  обучающихся с ограниченными возможностями здоровья  4 441 тыс. руб.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857628"/>
            <a:ext cx="4143404" cy="3000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Субвенция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 200 890 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857232"/>
            <a:ext cx="50006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Надбавка к должностному окладу педагогических работников МОУ    255,6 тыс.руб.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5844" name="Picture 4" descr="Картинки по запросу питание в школе кожевни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1714512" cy="94249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143372" y="1857364"/>
            <a:ext cx="5000628" cy="128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Обеспечение обувью мягким инвентарем детей-сирот, под опекой 728 тыс.руб.</a:t>
            </a:r>
            <a:endParaRPr lang="ru-RU" sz="2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286256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Стипендии Губернатора молодым  учителям 547 тыс.руб.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214950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на создание в сельских школах  условий для занятий спортом 2 175,4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Картинки по запросу видеокамеры в шко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714620"/>
            <a:ext cx="2786050" cy="1567153"/>
          </a:xfrm>
          <a:prstGeom prst="rect">
            <a:avLst/>
          </a:prstGeom>
          <a:noFill/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0702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271 154,5 тыс.руб.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714356"/>
            <a:ext cx="3417575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«Профилактика террористической и экстремистской деятельности в МО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2018-2022 годы  499 тыс. руб. (приобретение камер видеонаблюдения, ограждение территорий)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86230"/>
            <a:ext cx="4680519" cy="2871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 4 664 тыс.руб.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42918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«Доступная среда для инвалидов на период 2017-2020 г.г.» 200 тыс.руб.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34" y="2500306"/>
            <a:ext cx="4071966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от платных услуг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школьными учреждениями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2 430 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4" name="AutoShape 2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8" name="Picture 6" descr="Картинки по запросу платные услуги вождение"/>
          <p:cNvPicPr>
            <a:picLocks noChangeAspect="1" noChangeArrowheads="1"/>
          </p:cNvPicPr>
          <p:nvPr/>
        </p:nvPicPr>
        <p:blipFill>
          <a:blip r:embed="rId3"/>
          <a:srcRect l="6496" r="20079" b="16857"/>
          <a:stretch>
            <a:fillRect/>
          </a:stretch>
        </p:blipFill>
        <p:spPr bwMode="auto">
          <a:xfrm>
            <a:off x="5921469" y="3857628"/>
            <a:ext cx="3222531" cy="2428892"/>
          </a:xfrm>
          <a:prstGeom prst="rect">
            <a:avLst/>
          </a:prstGeom>
          <a:noFill/>
        </p:spPr>
      </p:pic>
      <p:pic>
        <p:nvPicPr>
          <p:cNvPr id="90120" name="Picture 8" descr="Картинки по запросу доступная сре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2338" y="1285860"/>
            <a:ext cx="3391662" cy="1233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2285984" cy="22006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0703  «Дополнительное образование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24 226 тыс.руб.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1000108"/>
            <a:ext cx="5143504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из областной субвенции надбавка к должностному окладу педагогических работников  41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143248"/>
            <a:ext cx="3428992" cy="1643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из областной субвенции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Стимулирующие выплаты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497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14950"/>
            <a:ext cx="34289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Платные услуги  707 тыс. руб.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786322"/>
            <a:ext cx="5000628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             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22 681 тыс. руб. (в том числе оплата труда   19 994 тыс. руб.)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0114" name="AutoShape 2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214686"/>
            <a:ext cx="5143504" cy="1186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ВЦП «Формирование здорового образа жизни обучающихся и достижение спортивных результатов» 300 тыс.руб. субсидии ДЮСШ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0707  «Молодежная политика и оздоровление детей» 2 530,2 тыс.руб.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45720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Субсидия на организацию отдыха детей в каникулярное время  областная субсидия (84,2 %)  2 130 тыс. руб.    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643314"/>
            <a:ext cx="464347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на организацию отдыха детей в каникулярное время за счет средств местного бюджета (15,8%)     -400,2 тыс. руб.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6628" name="Picture 4" descr="Картинки по запросу летний отдых школы кожевник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59"/>
            <a:ext cx="3357554" cy="22383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30" name="Picture 6" descr="https://www.tvtomsk.ru/uploads/images/2019/06/13/fa3466d565ebef.jpg"/>
          <p:cNvPicPr>
            <a:picLocks noChangeAspect="1" noChangeArrowheads="1"/>
          </p:cNvPicPr>
          <p:nvPr/>
        </p:nvPicPr>
        <p:blipFill>
          <a:blip r:embed="rId3"/>
          <a:srcRect l="23871" t="41274" r="10278"/>
          <a:stretch>
            <a:fillRect/>
          </a:stretch>
        </p:blipFill>
        <p:spPr bwMode="auto">
          <a:xfrm>
            <a:off x="5758339" y="3929066"/>
            <a:ext cx="3385661" cy="16976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Картинки по запросу руководство отделом образования"/>
          <p:cNvPicPr>
            <a:picLocks noChangeAspect="1" noChangeArrowheads="1"/>
          </p:cNvPicPr>
          <p:nvPr/>
        </p:nvPicPr>
        <p:blipFill>
          <a:blip r:embed="rId2"/>
          <a:srcRect l="16291" r="18327"/>
          <a:stretch>
            <a:fillRect/>
          </a:stretch>
        </p:blipFill>
        <p:spPr bwMode="auto">
          <a:xfrm>
            <a:off x="6429388" y="4643422"/>
            <a:ext cx="2175613" cy="2214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474 338  тыс.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0709 «Другие вопросы в области образования»    21 753,7 тыс.руб.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5794"/>
            <a:ext cx="650082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Денежное содержание и обеспечение деятельности аппарата  образования (МКУ «Бухгалтерская служба» и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Ресурсно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– методический центр –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8 350,8 т.р. (заработная плата, ком. услуги, связь, ГСМ;  ФОТ – 8 308,6 т. р. 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14950"/>
            <a:ext cx="642938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Расходы по отделу образования 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3 723,6 тыс. руб.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(ФОТ 3 498,4 тыс.руб.)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3186" name="Picture 2" descr="Картинки по запросу ресурсно методический центр кожевни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643174" cy="19823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3188" name="Picture 4" descr="Картинки по запросу бухгалтерия образ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4" y="785794"/>
            <a:ext cx="2571766" cy="17145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3192" name="Picture 8" descr="Картинки по запросу рмц кожевнико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786058"/>
            <a:ext cx="2866382" cy="16430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225881"/>
              </p:ext>
            </p:extLst>
          </p:nvPr>
        </p:nvGraphicFramePr>
        <p:xfrm>
          <a:off x="-1354" y="443908"/>
          <a:ext cx="9145353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39 981 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08749"/>
            <a:ext cx="655272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Cambria" panose="02040503050406030204" pitchFamily="18" charset="0"/>
              </a:rPr>
              <a:t>В </a:t>
            </a:r>
            <a:r>
              <a:rPr lang="ru-RU" sz="1800" dirty="0" err="1" smtClean="0">
                <a:latin typeface="Cambria" panose="02040503050406030204" pitchFamily="18" charset="0"/>
              </a:rPr>
              <a:t>Кожевниковском</a:t>
            </a:r>
            <a:r>
              <a:rPr lang="ru-RU" sz="1800" dirty="0" smtClean="0">
                <a:latin typeface="Cambria" panose="02040503050406030204" pitchFamily="18" charset="0"/>
              </a:rPr>
              <a:t> районе функционируют  учреждения культуры</a:t>
            </a: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1026" name="Picture 2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1756" r="10077" b="-4641"/>
          <a:stretch/>
        </p:blipFill>
        <p:spPr bwMode="auto">
          <a:xfrm>
            <a:off x="3131840" y="5309984"/>
            <a:ext cx="2122714" cy="15480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9730" r="19274" b="11276"/>
          <a:stretch/>
        </p:blipFill>
        <p:spPr bwMode="auto">
          <a:xfrm>
            <a:off x="94319" y="908720"/>
            <a:ext cx="1959428" cy="13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детская школа искусств кожевниково&quot;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t="16048" r="1200"/>
          <a:stretch/>
        </p:blipFill>
        <p:spPr bwMode="auto">
          <a:xfrm>
            <a:off x="7116695" y="3645024"/>
            <a:ext cx="2044990" cy="15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детская школа искусств кожевниково&quot;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r="12921" b="17482"/>
          <a:stretch/>
        </p:blipFill>
        <p:spPr bwMode="auto">
          <a:xfrm>
            <a:off x="6156176" y="5162153"/>
            <a:ext cx="2819165" cy="11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0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участия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реализации национальных проектов в рамках Указа Президента Российской Федерации от 07.05. 2018 г. «О национальных целях и стратегических задачах  развития Российской Федерации до 2024 года»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813690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806489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сельские библиотеки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06" y="986073"/>
            <a:ext cx="2276625" cy="17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59" y="548680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 от сельских поселений 21 844,7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8" y="1452818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домам культуры 1 367,9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9" y="2686858"/>
            <a:ext cx="530905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"Доступная среда для инвалидов на период 2017 -2020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ежегодного фестиваля «Преодолей себя»,  30,0 тыс. рублей; </a:t>
            </a:r>
          </a:p>
          <a:p>
            <a:pPr algn="ctr"/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специалистов на территории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«Оплату жилья специалистам учреждений культуры и спорта, МБУ ДО "ДШИ"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70,0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2 090,4 тыс. руб.</a:t>
            </a:r>
          </a:p>
          <a:p>
            <a:pPr algn="ctr"/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0792" y="2283815"/>
            <a:ext cx="359053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7616" y="2640692"/>
            <a:ext cx="345638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2 668,9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2 426 т. р., штат 5 человек.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ÑÐ³Ð°Ð»ÑÐµÑ ÑÐ¿ÑÐ°Ð²ÐµÐ½ÐµÑ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409080"/>
            <a:ext cx="2172294" cy="1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621821"/>
            <a:ext cx="40849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библиотек  8 667,2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39 981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 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04" y="3423557"/>
            <a:ext cx="2390775" cy="1914525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2791251"/>
              </p:ext>
            </p:extLst>
          </p:nvPr>
        </p:nvGraphicFramePr>
        <p:xfrm>
          <a:off x="429521" y="155679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Картинки по запросу &quot;Кожевниковская больница новые специалисты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557"/>
            <a:ext cx="2733294" cy="24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социальная поддер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2071" cy="9465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41433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«Устойчивое развитие  сельских территорий» на улучшение жилищных условий граждан, проживающих в сельской местности  1 500,0 т.р.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1433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района  538,6 т .руб.</a:t>
            </a:r>
          </a:p>
          <a:p>
            <a:pPr algn="ctr"/>
            <a:r>
              <a:rPr lang="ru-RU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422776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расходов на оказание помощи в ремонте жилья из числа участников ВОВ., тружеников тыла 200,0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МБТ в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сельски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57291" y="0"/>
            <a:ext cx="7786710" cy="57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1000 «Социальная политика     40 114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000628" y="1285860"/>
            <a:ext cx="3929090" cy="1000132"/>
            <a:chOff x="2847546" y="0"/>
            <a:chExt cx="4785301" cy="11087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опекунам на содержание детей   2 387 т. руб.</a:t>
              </a:r>
              <a:endParaRPr lang="ru-RU" sz="20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8662" y="571480"/>
            <a:ext cx="3456384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2 238,6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571480"/>
            <a:ext cx="34563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 37 875,8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000628" y="2428868"/>
            <a:ext cx="4143372" cy="949153"/>
            <a:chOff x="2732262" y="771317"/>
            <a:chExt cx="4900585" cy="9491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приемным семьям на содержание детей  23 923 т.руб.</a:t>
              </a:r>
              <a:endParaRPr lang="ru-RU" sz="18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00628" y="3571876"/>
            <a:ext cx="41433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жилья детям-сиротам- 5 809,3 тыс.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4500570"/>
            <a:ext cx="40849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на оказание помощи в ремонте жилья из числа участников ВОВ., тружеников тыла 200,0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5786454"/>
            <a:ext cx="41433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Субсидии гражданам на приобретение жилья  6 186,5  т.р.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280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 6 314,6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785794"/>
            <a:ext cx="6715140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1101 «Физическая культура»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3 036,5 т.р. (ФОТ 2.312 т.р.)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физической культуры и спорта на территории МО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2015-2020годы  890,5 т.руб. в том числе: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сборов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праздников ; Развитие хоккейного движения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; функционирование Центра тестирования нормативов ГТО 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поселений;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членов сборной района и лучшего спортивного коллектива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1102 «Массовый спорт»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600, 0 т.р.</a:t>
            </a:r>
            <a:endParaRPr lang="ru-RU" sz="2000" dirty="0"/>
          </a:p>
        </p:txBody>
      </p:sp>
      <p:pic>
        <p:nvPicPr>
          <p:cNvPr id="2" name="Picture 2" descr="Картинки по запросу спорт площадка гто в кожевниково"/>
          <p:cNvPicPr>
            <a:picLocks noChangeAspect="1" noChangeArrowheads="1"/>
          </p:cNvPicPr>
          <p:nvPr/>
        </p:nvPicPr>
        <p:blipFill>
          <a:blip r:embed="rId3"/>
          <a:srcRect l="18110"/>
          <a:stretch>
            <a:fillRect/>
          </a:stretch>
        </p:blipFill>
        <p:spPr bwMode="auto">
          <a:xfrm>
            <a:off x="0" y="3857628"/>
            <a:ext cx="2428860" cy="1965016"/>
          </a:xfrm>
          <a:prstGeom prst="rect">
            <a:avLst/>
          </a:prstGeom>
          <a:noFill/>
        </p:spPr>
      </p:pic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Картинки по запросу спортинвента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37495"/>
            <a:ext cx="2428859" cy="1496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порт"/>
          <p:cNvPicPr>
            <a:picLocks noChangeAspect="1" noChangeArrowheads="1"/>
          </p:cNvPicPr>
          <p:nvPr/>
        </p:nvPicPr>
        <p:blipFill>
          <a:blip r:embed="rId3"/>
          <a:srcRect t="3192"/>
          <a:stretch>
            <a:fillRect/>
          </a:stretch>
        </p:blipFill>
        <p:spPr bwMode="auto">
          <a:xfrm>
            <a:off x="0" y="1000108"/>
            <a:ext cx="4143372" cy="3130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0" name="AutoShape 2" descr="Картинки по запросу ремонт трибун кожевни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37924"/>
            <a:ext cx="9144000" cy="11094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1100 «Физическая  культура и спорт»     6 314,6 тыс. руб. 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1103 «Спорт высших достижений» 90,7 т. руб.</a:t>
            </a:r>
            <a:endParaRPr lang="ru-R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214422"/>
            <a:ext cx="4857784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«Развитие молодежной политики, физической культуры и спорта в Томской области» подпрограмма развитие массового спорта, спорта высших достижений и системы подготовки  спортивного резерва» Расходы 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59333"/>
              </p:ext>
            </p:extLst>
          </p:nvPr>
        </p:nvGraphicFramePr>
        <p:xfrm>
          <a:off x="-1" y="2643182"/>
          <a:ext cx="9144001" cy="4214818"/>
        </p:xfrm>
        <a:graphic>
          <a:graphicData uri="http://schemas.openxmlformats.org/drawingml/2006/table">
            <a:tbl>
              <a:tblPr/>
              <a:tblGrid>
                <a:gridCol w="5106190"/>
                <a:gridCol w="1345937"/>
                <a:gridCol w="1345937"/>
                <a:gridCol w="1345937"/>
              </a:tblGrid>
              <a:tr h="71592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744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20 954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36 668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750948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счет субвенции из областного бюджета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8352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52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и по запросу финансовая помощь посел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00108"/>
            <a:ext cx="2095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D\Desktop\Бюджет для граждан отчет 2016\Для бюджета для граждан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8" y="105273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4170" y="1242021"/>
            <a:ext cx="5090187" cy="129614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750 780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471" y="2752447"/>
            <a:ext cx="5133121" cy="11245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755 935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05" y="4107788"/>
            <a:ext cx="5090187" cy="155440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-5 155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Параметры  </a:t>
            </a:r>
            <a:r>
              <a:rPr lang="ru-RU" altLang="ru-RU" sz="2400" b="1" dirty="0">
                <a:solidFill>
                  <a:srgbClr val="002060"/>
                </a:solidFill>
                <a:latin typeface="Cambria" pitchFamily="18" charset="0"/>
              </a:rPr>
              <a:t>к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онсолидированного бюджета на 2020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 (бюджет района и бюджеты сельских поселений)</a:t>
            </a:r>
          </a:p>
        </p:txBody>
      </p:sp>
      <p:pic>
        <p:nvPicPr>
          <p:cNvPr id="7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764" y="3501008"/>
            <a:ext cx="2882590" cy="21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02705" y="3646123"/>
            <a:ext cx="1393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Картинки по запросу дефицит расходы больш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-1538288"/>
            <a:ext cx="2021566" cy="12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1" y="1145906"/>
            <a:ext cx="6289737" cy="21602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884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Консолидированный 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750 780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170 914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625 487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95310"/>
            <a:ext cx="4824536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000" b="1" dirty="0">
                <a:solidFill>
                  <a:srgbClr val="002060"/>
                </a:solidFill>
              </a:rPr>
              <a:t>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860 256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128 600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661 966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112 003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42 314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51 449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Доходы консолидированного бюджета на 2020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908511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213285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2117790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17-00;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8920"/>
            <a:ext cx="81369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потенциала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820891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22" y="1275587"/>
            <a:ext cx="2143125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6" y="1258918"/>
            <a:ext cx="2389188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" y="1276351"/>
            <a:ext cx="1711325" cy="2423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6" y="1258918"/>
            <a:ext cx="1511300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0" y="4118253"/>
            <a:ext cx="2471738" cy="16430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5890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92075" y="137488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534213" y="137488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42910" y="3929066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42910" y="3143248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42910" y="2285992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91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 бюджета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8895</TotalTime>
  <Words>4578</Words>
  <Application>Microsoft Office PowerPoint</Application>
  <PresentationFormat>Экран (4:3)</PresentationFormat>
  <Paragraphs>772</Paragraphs>
  <Slides>58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Основные подходы к формированию расходов бюджета на 2020 год</vt:lpstr>
      <vt:lpstr>ГРАФИК ПОДГОТОВКИ БЮДЖЕТА   МО «КОЖЕВНИКОВСКИЙ РАЙОН»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МО «Кожевниковский  район» на 2020 год</vt:lpstr>
      <vt:lpstr>ПРОГНОЗИРУЕМЫЕ БЕЗВОЗМЕЗДНЫЕ ПОСТУПЛЕНИЯ  ИЗ ОБЛАСТНОГО БЮДЖЕТА В 2020  ГОДУ  584 456 тыс. рублей  </vt:lpstr>
      <vt:lpstr>Бюджет МО «Кожевниковский район» на 2020 год (тыс.руб.)</vt:lpstr>
      <vt:lpstr>ОБЩИЕ ХАРАКТЕРИСТИКИ БЮДЖЕТА   МО «КОЖЕВНИКОВСКИЙ РАЙОН»  НА 2020 год </vt:lpstr>
      <vt:lpstr>Презентация PowerPoint</vt:lpstr>
      <vt:lpstr>Налоговые доходы бюджета  на 2020 год </vt:lpstr>
      <vt:lpstr>Неналоговые доходы бюджета  на 2020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Кожевниковского района на 2020 год (729 813 тыс. руб.)</vt:lpstr>
      <vt:lpstr>Презентация PowerPoint</vt:lpstr>
      <vt:lpstr>Презентация PowerPoint</vt:lpstr>
      <vt:lpstr>Раздел 01100 Общегосударственные вопросы  53 622 тыс. руб.</vt:lpstr>
      <vt:lpstr>Презентация PowerPoint</vt:lpstr>
      <vt:lpstr>Раздел 0200 «Национальная оборона» 50,150 т.р. </vt:lpstr>
      <vt:lpstr>  Раздел 0400 «Национальная экономика» 71 567 т.р. подраздел  «Сельское хозяйство»   65 657 т. р.  </vt:lpstr>
      <vt:lpstr>  Раздел 0400 «Национальная экономика» 71 567 т.р. подраздел  Дорожное хозяйство (дорожные фонды)  7 973  т. р.  </vt:lpstr>
      <vt:lpstr>Формирование Дорожного фонда на 2020 год</vt:lpstr>
      <vt:lpstr> Раздел 0400 «Национальная экономика» 71 567 т.р. подраздел  «Другие вопросы в области национальной экономики» 717,2 тыс. руб. </vt:lpstr>
      <vt:lpstr>   раздел 0500 «Жилищно- коммунальное                              хозяйство»    7 055,8 тыс. руб.</vt:lpstr>
      <vt:lpstr>Презентация PowerPoint</vt:lpstr>
      <vt:lpstr>Раздел 0700  РАСХОДЫ БЮДЖЕТА  МО «КОЖЕВНИКОВСКИЙ РАЙОН»  НА ОБРАЗОВАНИЕ  474 338,1 тыс. руб.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1100 «Физическая  культура и спорт»  6 314,6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17-00;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837</cp:revision>
  <cp:lastPrinted>2019-02-07T09:57:35Z</cp:lastPrinted>
  <dcterms:created xsi:type="dcterms:W3CDTF">2016-11-23T11:36:48Z</dcterms:created>
  <dcterms:modified xsi:type="dcterms:W3CDTF">2020-03-31T08:18:36Z</dcterms:modified>
</cp:coreProperties>
</file>