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30" r:id="rId1"/>
    <p:sldMasterId id="2147486242" r:id="rId2"/>
    <p:sldMasterId id="2147486378" r:id="rId3"/>
  </p:sldMasterIdLst>
  <p:notesMasterIdLst>
    <p:notesMasterId r:id="rId43"/>
  </p:notesMasterIdLst>
  <p:handoutMasterIdLst>
    <p:handoutMasterId r:id="rId44"/>
  </p:handoutMasterIdLst>
  <p:sldIdLst>
    <p:sldId id="525" r:id="rId4"/>
    <p:sldId id="511" r:id="rId5"/>
    <p:sldId id="504" r:id="rId6"/>
    <p:sldId id="512" r:id="rId7"/>
    <p:sldId id="506" r:id="rId8"/>
    <p:sldId id="493" r:id="rId9"/>
    <p:sldId id="495" r:id="rId10"/>
    <p:sldId id="494" r:id="rId11"/>
    <p:sldId id="513" r:id="rId12"/>
    <p:sldId id="507" r:id="rId13"/>
    <p:sldId id="496" r:id="rId14"/>
    <p:sldId id="514" r:id="rId15"/>
    <p:sldId id="454" r:id="rId16"/>
    <p:sldId id="456" r:id="rId17"/>
    <p:sldId id="524" r:id="rId18"/>
    <p:sldId id="519" r:id="rId19"/>
    <p:sldId id="520" r:id="rId20"/>
    <p:sldId id="521" r:id="rId21"/>
    <p:sldId id="522" r:id="rId22"/>
    <p:sldId id="458" r:id="rId23"/>
    <p:sldId id="508" r:id="rId24"/>
    <p:sldId id="464" r:id="rId25"/>
    <p:sldId id="461" r:id="rId26"/>
    <p:sldId id="462" r:id="rId27"/>
    <p:sldId id="465" r:id="rId28"/>
    <p:sldId id="463" r:id="rId29"/>
    <p:sldId id="484" r:id="rId30"/>
    <p:sldId id="487" r:id="rId31"/>
    <p:sldId id="515" r:id="rId32"/>
    <p:sldId id="485" r:id="rId33"/>
    <p:sldId id="516" r:id="rId34"/>
    <p:sldId id="488" r:id="rId35"/>
    <p:sldId id="510" r:id="rId36"/>
    <p:sldId id="479" r:id="rId37"/>
    <p:sldId id="478" r:id="rId38"/>
    <p:sldId id="481" r:id="rId39"/>
    <p:sldId id="518" r:id="rId40"/>
    <p:sldId id="480" r:id="rId41"/>
    <p:sldId id="489" r:id="rId42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9AC"/>
    <a:srgbClr val="002B82"/>
    <a:srgbClr val="0C0C0C"/>
    <a:srgbClr val="FFFFFF"/>
    <a:srgbClr val="FFFFCC"/>
    <a:srgbClr val="007033"/>
    <a:srgbClr val="66FFCC"/>
    <a:srgbClr val="293315"/>
    <a:srgbClr val="990000"/>
    <a:srgbClr val="F175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0" autoAdjust="0"/>
    <p:restoredTop sz="95989" autoAdjust="0"/>
  </p:normalViewPr>
  <p:slideViewPr>
    <p:cSldViewPr>
      <p:cViewPr varScale="1">
        <p:scale>
          <a:sx n="112" d="100"/>
          <a:sy n="112" d="100"/>
        </p:scale>
        <p:origin x="-158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5" d="100"/>
          <a:sy n="75" d="100"/>
        </p:scale>
        <p:origin x="-1330" y="-86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43330584321526244"/>
          <c:y val="1.8565188663247943E-2"/>
          <c:w val="0.49074038343876902"/>
          <c:h val="0.93192764156809083"/>
        </c:manualLayout>
      </c:layout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Бюджет!$B$13:$B$50</c:f>
              <c:strCache>
                <c:ptCount val="11"/>
                <c:pt idx="0">
                  <c:v>ЗДРАВООХРАНЕНИЕ</c:v>
                </c:pt>
                <c:pt idx="1">
                  <c:v>НАЦИОНАЛЬНАЯ ОБОРОНА</c:v>
                </c:pt>
                <c:pt idx="2">
                  <c:v>ФИЗИЧЕСКАЯ КУЛЬТУРА И СПОРТ</c:v>
                </c:pt>
                <c:pt idx="3">
                  <c:v>МЕЖБЮДЖЕТНЫЕ ТРАНСФЕРТЫ </c:v>
                </c:pt>
                <c:pt idx="4">
                  <c:v>СОЦИАЛЬНАЯ ПОЛИТИКА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ЖИЛИЩНО-КОММУНАЛЬНОЕ ХОЗЯЙСТВО</c:v>
                </c:pt>
                <c:pt idx="8">
                  <c:v>НАЦИОНАЛЬНАЯ ЭКОНОМИКА</c:v>
                </c:pt>
                <c:pt idx="9">
                  <c:v>ОХРАНА ОКРУЖАЮЩЕЙ СРЕДЫ</c:v>
                </c:pt>
                <c:pt idx="10">
                  <c:v>ОБРАЗОВАНИЕ</c:v>
                </c:pt>
              </c:strCache>
            </c:strRef>
          </c:cat>
          <c:val>
            <c:numRef>
              <c:f>Бюджет!$C$13:$C$50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C86-4E89-A054-3F826F5A389D}"/>
            </c:ext>
          </c:extLst>
        </c:ser>
        <c:ser>
          <c:idx val="1"/>
          <c:order val="1"/>
          <c:spPr>
            <a:solidFill>
              <a:schemeClr val="accent6"/>
            </a:solidFill>
            <a:ln w="15875" cap="flat" cmpd="sng" algn="ctr">
              <a:solidFill>
                <a:schemeClr val="accent6">
                  <a:shade val="50000"/>
                </a:schemeClr>
              </a:solidFill>
              <a:prstDash val="solid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Бюджет!$B$13:$B$50</c:f>
              <c:strCache>
                <c:ptCount val="11"/>
                <c:pt idx="0">
                  <c:v>ЗДРАВООХРАНЕНИЕ</c:v>
                </c:pt>
                <c:pt idx="1">
                  <c:v>НАЦИОНАЛЬНАЯ ОБОРОНА</c:v>
                </c:pt>
                <c:pt idx="2">
                  <c:v>ФИЗИЧЕСКАЯ КУЛЬТУРА И СПОРТ</c:v>
                </c:pt>
                <c:pt idx="3">
                  <c:v>МЕЖБЮДЖЕТНЫЕ ТРАНСФЕРТЫ </c:v>
                </c:pt>
                <c:pt idx="4">
                  <c:v>СОЦИАЛЬНАЯ ПОЛИТИКА</c:v>
                </c:pt>
                <c:pt idx="5">
                  <c:v>ОБЩЕГОСУДАРСТВЕННЫЕ ВОПРОСЫ</c:v>
                </c:pt>
                <c:pt idx="6">
                  <c:v>КУЛЬТУРА, КИНЕМАТОГРАФИЯ</c:v>
                </c:pt>
                <c:pt idx="7">
                  <c:v>ЖИЛИЩНО-КОММУНАЛЬНОЕ ХОЗЯЙСТВО</c:v>
                </c:pt>
                <c:pt idx="8">
                  <c:v>НАЦИОНАЛЬНАЯ ЭКОНОМИКА</c:v>
                </c:pt>
                <c:pt idx="9">
                  <c:v>ОХРАНА ОКРУЖАЮЩЕЙ СРЕДЫ</c:v>
                </c:pt>
                <c:pt idx="10">
                  <c:v>ОБРАЗОВАНИЕ</c:v>
                </c:pt>
              </c:strCache>
            </c:strRef>
          </c:cat>
          <c:val>
            <c:numRef>
              <c:f>Бюджет!$D$13:$D$50</c:f>
              <c:numCache>
                <c:formatCode>#,##0.0</c:formatCode>
                <c:ptCount val="11"/>
                <c:pt idx="0">
                  <c:v>513.5</c:v>
                </c:pt>
                <c:pt idx="1">
                  <c:v>2059.5</c:v>
                </c:pt>
                <c:pt idx="2">
                  <c:v>9977.6</c:v>
                </c:pt>
                <c:pt idx="3">
                  <c:v>52373.2</c:v>
                </c:pt>
                <c:pt idx="4">
                  <c:v>30975.599999999999</c:v>
                </c:pt>
                <c:pt idx="5">
                  <c:v>60087.3</c:v>
                </c:pt>
                <c:pt idx="6">
                  <c:v>74812.3</c:v>
                </c:pt>
                <c:pt idx="7">
                  <c:v>29023.9</c:v>
                </c:pt>
                <c:pt idx="8">
                  <c:v>150478</c:v>
                </c:pt>
                <c:pt idx="9">
                  <c:v>12602.1</c:v>
                </c:pt>
                <c:pt idx="10">
                  <c:v>603025.80000000005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C86-4E89-A054-3F826F5A38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901120"/>
        <c:axId val="110902656"/>
      </c:barChart>
      <c:catAx>
        <c:axId val="11090112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10902656"/>
        <c:crosses val="autoZero"/>
        <c:auto val="1"/>
        <c:lblAlgn val="ctr"/>
        <c:lblOffset val="100"/>
        <c:noMultiLvlLbl val="0"/>
      </c:catAx>
      <c:valAx>
        <c:axId val="110902656"/>
        <c:scaling>
          <c:orientation val="minMax"/>
        </c:scaling>
        <c:delete val="1"/>
        <c:axPos val="b"/>
        <c:numFmt formatCode="#,##0.0" sourceLinked="1"/>
        <c:majorTickMark val="out"/>
        <c:minorTickMark val="none"/>
        <c:tickLblPos val="nextTo"/>
        <c:crossAx val="1109011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lt1"/>
    </a:solidFill>
    <a:ln w="15875" cap="flat" cmpd="sng" algn="ctr">
      <a:solidFill>
        <a:schemeClr val="accent4"/>
      </a:solidFill>
      <a:prstDash val="solid"/>
    </a:ln>
    <a:effectLst/>
  </c:spPr>
  <c:txPr>
    <a:bodyPr/>
    <a:lstStyle/>
    <a:p>
      <a:pPr>
        <a:defRPr sz="1500" b="1">
          <a:solidFill>
            <a:srgbClr val="0039AC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image" Target="../media/image6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85E7FC-3A00-4507-9491-D35D2866E5AA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BF19F595-9756-4AF7-9C04-DBF00CCDF2C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8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8917AC3-0FB6-4F2F-BD86-38F91F5E2807}" type="parTrans" cxnId="{B953A5CB-CFF2-4485-9656-4771F4B83003}">
      <dgm:prSet/>
      <dgm:spPr/>
      <dgm:t>
        <a:bodyPr/>
        <a:lstStyle/>
        <a:p>
          <a:endParaRPr lang="ru-RU"/>
        </a:p>
      </dgm:t>
    </dgm:pt>
    <dgm:pt modelId="{5A2F96E4-9BC7-403B-9BD3-5615FF251440}" type="sibTrans" cxnId="{B953A5CB-CFF2-4485-9656-4771F4B83003}">
      <dgm:prSet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endParaRPr lang="ru-RU" sz="2400" b="1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6F2C8-F35B-4C6F-965A-F44D6DE7C1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2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</dgm:t>
    </dgm:pt>
    <dgm:pt modelId="{BE8AE096-9535-4AE9-A689-1C9CFEC90105}" type="parTrans" cxnId="{E6A8BB7B-25F9-479B-B4F2-4D2DEEBA3CAF}">
      <dgm:prSet/>
      <dgm:spPr/>
      <dgm:t>
        <a:bodyPr/>
        <a:lstStyle/>
        <a:p>
          <a:endParaRPr lang="ru-RU"/>
        </a:p>
      </dgm:t>
    </dgm:pt>
    <dgm:pt modelId="{7B2D1518-BC01-41A2-B715-00AFC347D044}" type="sibTrans" cxnId="{E6A8BB7B-25F9-479B-B4F2-4D2DEEBA3CAF}">
      <dgm:prSet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/>
        </a:p>
      </dgm:t>
    </dgm:pt>
    <dgm:pt modelId="{68DD4236-CDDD-4D3A-8AA7-09BC94018B1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919 202 </a:t>
          </a:r>
          <a:r>
            <a:rPr lang="ru-RU" sz="20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dgm:t>
    </dgm:pt>
    <dgm:pt modelId="{D6526E04-5C82-40F5-99E4-CC865718AEB2}" type="parTrans" cxnId="{63895A5A-A769-40A7-A503-5E996301B952}">
      <dgm:prSet/>
      <dgm:spPr/>
      <dgm:t>
        <a:bodyPr/>
        <a:lstStyle/>
        <a:p>
          <a:endParaRPr lang="ru-RU"/>
        </a:p>
      </dgm:t>
    </dgm:pt>
    <dgm:pt modelId="{45D156E9-4A0D-41EC-A077-6689846E332B}" type="sibTrans" cxnId="{63895A5A-A769-40A7-A503-5E996301B952}">
      <dgm:prSet/>
      <dgm:spPr/>
      <dgm:t>
        <a:bodyPr/>
        <a:lstStyle/>
        <a:p>
          <a:endParaRPr lang="ru-RU"/>
        </a:p>
      </dgm:t>
    </dgm:pt>
    <dgm:pt modelId="{A920FBFB-0138-4E0F-B2AB-A8D4B91F4F0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>
            <a:lnSpc>
              <a:spcPct val="90000"/>
            </a:lnSpc>
            <a:spcAft>
              <a:spcPct val="15000"/>
            </a:spcAft>
          </a:pPr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923 767,2 </a:t>
          </a:r>
          <a:r>
            <a:rPr lang="ru-RU" sz="20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dgm:t>
    </dgm:pt>
    <dgm:pt modelId="{27919B7F-7929-4C10-A642-322E2AB933AC}" type="parTrans" cxnId="{9264BD55-F72F-43B1-A847-9BA8D463E612}">
      <dgm:prSet/>
      <dgm:spPr/>
      <dgm:t>
        <a:bodyPr/>
        <a:lstStyle/>
        <a:p>
          <a:endParaRPr lang="ru-RU"/>
        </a:p>
      </dgm:t>
    </dgm:pt>
    <dgm:pt modelId="{739F6454-445F-4023-BF95-7D282E6214F3}" type="sibTrans" cxnId="{9264BD55-F72F-43B1-A847-9BA8D463E612}">
      <dgm:prSet/>
      <dgm:spPr/>
      <dgm:t>
        <a:bodyPr/>
        <a:lstStyle/>
        <a:p>
          <a:endParaRPr lang="ru-RU"/>
        </a:p>
      </dgm:t>
    </dgm:pt>
    <dgm:pt modelId="{2F2E8259-DEF4-4BD3-9B5C-9C491B39514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2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</dgm:t>
    </dgm:pt>
    <dgm:pt modelId="{BC4D5321-2CBF-4755-914A-50FD29962A11}" type="parTrans" cxnId="{FE7699E1-A3AC-4839-823A-1CC57D4A4573}">
      <dgm:prSet/>
      <dgm:spPr/>
      <dgm:t>
        <a:bodyPr/>
        <a:lstStyle/>
        <a:p>
          <a:endParaRPr lang="ru-RU"/>
        </a:p>
      </dgm:t>
    </dgm:pt>
    <dgm:pt modelId="{4C84E2B6-0435-4593-B1F3-1C3038AC916F}" type="sibTrans" cxnId="{FE7699E1-A3AC-4839-823A-1CC57D4A4573}">
      <dgm:prSet/>
      <dgm:spPr/>
      <dgm:t>
        <a:bodyPr/>
        <a:lstStyle/>
        <a:p>
          <a:endParaRPr lang="ru-RU"/>
        </a:p>
      </dgm:t>
    </dgm:pt>
    <dgm:pt modelId="{B0CAB640-E764-4975-B243-566C77C9EB8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>
            <a:lnSpc>
              <a:spcPct val="90000"/>
            </a:lnSpc>
            <a:spcAft>
              <a:spcPct val="15000"/>
            </a:spcAft>
          </a:pPr>
          <a:r>
            <a:rPr lang="ru-RU" sz="20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1 023 128,4 </a:t>
          </a:r>
          <a:r>
            <a:rPr lang="ru-RU" sz="20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dgm:t>
    </dgm:pt>
    <dgm:pt modelId="{3358941E-F421-4882-9EC8-9859D4D7E205}" type="parTrans" cxnId="{84BE0CEB-B0DB-4105-8879-55A69D0AC851}">
      <dgm:prSet/>
      <dgm:spPr/>
      <dgm:t>
        <a:bodyPr/>
        <a:lstStyle/>
        <a:p>
          <a:endParaRPr lang="ru-RU"/>
        </a:p>
      </dgm:t>
    </dgm:pt>
    <dgm:pt modelId="{0CC43A03-1F7C-4905-8277-9763C5BD68C9}" type="sibTrans" cxnId="{84BE0CEB-B0DB-4105-8879-55A69D0AC851}">
      <dgm:prSet/>
      <dgm:spPr/>
      <dgm:t>
        <a:bodyPr/>
        <a:lstStyle/>
        <a:p>
          <a:endParaRPr lang="ru-RU"/>
        </a:p>
      </dgm:t>
    </dgm:pt>
    <dgm:pt modelId="{9CD28BAA-DCFC-47A8-89AE-955A72ED957E}" type="pres">
      <dgm:prSet presAssocID="{E585E7FC-3A00-4507-9491-D35D2866E5AA}" presName="Name0" presStyleCnt="0">
        <dgm:presLayoutVars>
          <dgm:dir/>
          <dgm:resizeHandles val="exact"/>
        </dgm:presLayoutVars>
      </dgm:prSet>
      <dgm:spPr/>
    </dgm:pt>
    <dgm:pt modelId="{C71E7997-4999-4545-94D1-A12B66ABDBAC}" type="pres">
      <dgm:prSet presAssocID="{BF19F595-9756-4AF7-9C04-DBF00CCDF2CD}" presName="node" presStyleLbl="node1" presStyleIdx="0" presStyleCnt="3" custScaleX="135378" custLinFactNeighborX="-503" custLinFactNeighborY="-31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A455BC-BDF6-4D13-98F2-0A1DA8509209}" type="pres">
      <dgm:prSet presAssocID="{5A2F96E4-9BC7-403B-9BD3-5615FF251440}" presName="sibTrans" presStyleLbl="sibTrans2D1" presStyleIdx="0" presStyleCnt="2"/>
      <dgm:spPr/>
      <dgm:t>
        <a:bodyPr/>
        <a:lstStyle/>
        <a:p>
          <a:endParaRPr lang="ru-RU"/>
        </a:p>
      </dgm:t>
    </dgm:pt>
    <dgm:pt modelId="{D23A5CE1-C68F-4695-A16A-A0472C4A9D03}" type="pres">
      <dgm:prSet presAssocID="{5A2F96E4-9BC7-403B-9BD3-5615FF251440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85277698-DE67-483E-B35F-B6904CD80AD5}" type="pres">
      <dgm:prSet presAssocID="{FFE6F2C8-F35B-4C6F-965A-F44D6DE7C12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9E9003-237C-4623-8F08-16393FAFED76}" type="pres">
      <dgm:prSet presAssocID="{7B2D1518-BC01-41A2-B715-00AFC347D044}" presName="sibTrans" presStyleLbl="sibTrans2D1" presStyleIdx="1" presStyleCnt="2"/>
      <dgm:spPr/>
      <dgm:t>
        <a:bodyPr/>
        <a:lstStyle/>
        <a:p>
          <a:endParaRPr lang="ru-RU"/>
        </a:p>
      </dgm:t>
    </dgm:pt>
    <dgm:pt modelId="{531C52BB-3A92-4102-BCEB-193B45B49F3C}" type="pres">
      <dgm:prSet presAssocID="{7B2D1518-BC01-41A2-B715-00AFC347D044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F16F3A03-75DF-437D-89DD-18CE8E862AF7}" type="pres">
      <dgm:prSet presAssocID="{2F2E8259-DEF4-4BD3-9B5C-9C491B39514D}" presName="node" presStyleLbl="node1" presStyleIdx="2" presStyleCnt="3" custScaleX="125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A8BB7B-25F9-479B-B4F2-4D2DEEBA3CAF}" srcId="{E585E7FC-3A00-4507-9491-D35D2866E5AA}" destId="{FFE6F2C8-F35B-4C6F-965A-F44D6DE7C128}" srcOrd="1" destOrd="0" parTransId="{BE8AE096-9535-4AE9-A689-1C9CFEC90105}" sibTransId="{7B2D1518-BC01-41A2-B715-00AFC347D044}"/>
    <dgm:cxn modelId="{84BE0CEB-B0DB-4105-8879-55A69D0AC851}" srcId="{2F2E8259-DEF4-4BD3-9B5C-9C491B39514D}" destId="{B0CAB640-E764-4975-B243-566C77C9EB8B}" srcOrd="0" destOrd="0" parTransId="{3358941E-F421-4882-9EC8-9859D4D7E205}" sibTransId="{0CC43A03-1F7C-4905-8277-9763C5BD68C9}"/>
    <dgm:cxn modelId="{48D14A6D-4350-4DDA-B525-7C5F76376931}" type="presOf" srcId="{BF19F595-9756-4AF7-9C04-DBF00CCDF2CD}" destId="{C71E7997-4999-4545-94D1-A12B66ABDBAC}" srcOrd="0" destOrd="0" presId="urn:microsoft.com/office/officeart/2005/8/layout/process1"/>
    <dgm:cxn modelId="{63895A5A-A769-40A7-A503-5E996301B952}" srcId="{FFE6F2C8-F35B-4C6F-965A-F44D6DE7C128}" destId="{68DD4236-CDDD-4D3A-8AA7-09BC94018B1C}" srcOrd="0" destOrd="0" parTransId="{D6526E04-5C82-40F5-99E4-CC865718AEB2}" sibTransId="{45D156E9-4A0D-41EC-A077-6689846E332B}"/>
    <dgm:cxn modelId="{5BD73195-5B6A-4EC2-894C-C44EA5736E97}" type="presOf" srcId="{E585E7FC-3A00-4507-9491-D35D2866E5AA}" destId="{9CD28BAA-DCFC-47A8-89AE-955A72ED957E}" srcOrd="0" destOrd="0" presId="urn:microsoft.com/office/officeart/2005/8/layout/process1"/>
    <dgm:cxn modelId="{9264BD55-F72F-43B1-A847-9BA8D463E612}" srcId="{BF19F595-9756-4AF7-9C04-DBF00CCDF2CD}" destId="{A920FBFB-0138-4E0F-B2AB-A8D4B91F4F05}" srcOrd="0" destOrd="0" parTransId="{27919B7F-7929-4C10-A642-322E2AB933AC}" sibTransId="{739F6454-445F-4023-BF95-7D282E6214F3}"/>
    <dgm:cxn modelId="{02AD3253-DB26-4391-8607-3A7F11513739}" type="presOf" srcId="{5A2F96E4-9BC7-403B-9BD3-5615FF251440}" destId="{D23A5CE1-C68F-4695-A16A-A0472C4A9D03}" srcOrd="1" destOrd="0" presId="urn:microsoft.com/office/officeart/2005/8/layout/process1"/>
    <dgm:cxn modelId="{39F00E0C-8D02-476A-BB6A-0088745641E9}" type="presOf" srcId="{2F2E8259-DEF4-4BD3-9B5C-9C491B39514D}" destId="{F16F3A03-75DF-437D-89DD-18CE8E862AF7}" srcOrd="0" destOrd="0" presId="urn:microsoft.com/office/officeart/2005/8/layout/process1"/>
    <dgm:cxn modelId="{B953A5CB-CFF2-4485-9656-4771F4B83003}" srcId="{E585E7FC-3A00-4507-9491-D35D2866E5AA}" destId="{BF19F595-9756-4AF7-9C04-DBF00CCDF2CD}" srcOrd="0" destOrd="0" parTransId="{78917AC3-0FB6-4F2F-BD86-38F91F5E2807}" sibTransId="{5A2F96E4-9BC7-403B-9BD3-5615FF251440}"/>
    <dgm:cxn modelId="{22E37D3C-5838-4127-A762-DBDF8683BFE3}" type="presOf" srcId="{7B2D1518-BC01-41A2-B715-00AFC347D044}" destId="{531C52BB-3A92-4102-BCEB-193B45B49F3C}" srcOrd="1" destOrd="0" presId="urn:microsoft.com/office/officeart/2005/8/layout/process1"/>
    <dgm:cxn modelId="{43C77522-12FA-492C-9412-EBE8DB763682}" type="presOf" srcId="{FFE6F2C8-F35B-4C6F-965A-F44D6DE7C128}" destId="{85277698-DE67-483E-B35F-B6904CD80AD5}" srcOrd="0" destOrd="0" presId="urn:microsoft.com/office/officeart/2005/8/layout/process1"/>
    <dgm:cxn modelId="{4655B1A3-28EE-4AB7-8159-74E92FF2DAF8}" type="presOf" srcId="{5A2F96E4-9BC7-403B-9BD3-5615FF251440}" destId="{0CA455BC-BDF6-4D13-98F2-0A1DA8509209}" srcOrd="0" destOrd="0" presId="urn:microsoft.com/office/officeart/2005/8/layout/process1"/>
    <dgm:cxn modelId="{45324E16-61B4-407F-8B0F-E12488CB2D14}" type="presOf" srcId="{7B2D1518-BC01-41A2-B715-00AFC347D044}" destId="{7A9E9003-237C-4623-8F08-16393FAFED76}" srcOrd="0" destOrd="0" presId="urn:microsoft.com/office/officeart/2005/8/layout/process1"/>
    <dgm:cxn modelId="{FE7699E1-A3AC-4839-823A-1CC57D4A4573}" srcId="{E585E7FC-3A00-4507-9491-D35D2866E5AA}" destId="{2F2E8259-DEF4-4BD3-9B5C-9C491B39514D}" srcOrd="2" destOrd="0" parTransId="{BC4D5321-2CBF-4755-914A-50FD29962A11}" sibTransId="{4C84E2B6-0435-4593-B1F3-1C3038AC916F}"/>
    <dgm:cxn modelId="{08491396-64B2-47A1-9877-FAD423A43D5B}" type="presOf" srcId="{68DD4236-CDDD-4D3A-8AA7-09BC94018B1C}" destId="{85277698-DE67-483E-B35F-B6904CD80AD5}" srcOrd="0" destOrd="1" presId="urn:microsoft.com/office/officeart/2005/8/layout/process1"/>
    <dgm:cxn modelId="{C7DEBD5B-4F63-4892-ABCD-CB9390515CA1}" type="presOf" srcId="{A920FBFB-0138-4E0F-B2AB-A8D4B91F4F05}" destId="{C71E7997-4999-4545-94D1-A12B66ABDBAC}" srcOrd="0" destOrd="1" presId="urn:microsoft.com/office/officeart/2005/8/layout/process1"/>
    <dgm:cxn modelId="{5C71B703-6F1A-4A04-87EA-F1CB84FBE3FE}" type="presOf" srcId="{B0CAB640-E764-4975-B243-566C77C9EB8B}" destId="{F16F3A03-75DF-437D-89DD-18CE8E862AF7}" srcOrd="0" destOrd="1" presId="urn:microsoft.com/office/officeart/2005/8/layout/process1"/>
    <dgm:cxn modelId="{4019590F-DB65-4960-A32D-DC072CC432F5}" type="presParOf" srcId="{9CD28BAA-DCFC-47A8-89AE-955A72ED957E}" destId="{C71E7997-4999-4545-94D1-A12B66ABDBAC}" srcOrd="0" destOrd="0" presId="urn:microsoft.com/office/officeart/2005/8/layout/process1"/>
    <dgm:cxn modelId="{59F71B6C-774C-4865-91D4-C4BE84379CF6}" type="presParOf" srcId="{9CD28BAA-DCFC-47A8-89AE-955A72ED957E}" destId="{0CA455BC-BDF6-4D13-98F2-0A1DA8509209}" srcOrd="1" destOrd="0" presId="urn:microsoft.com/office/officeart/2005/8/layout/process1"/>
    <dgm:cxn modelId="{5FECAE88-D5C9-4FEA-8804-7DDB1D5A424C}" type="presParOf" srcId="{0CA455BC-BDF6-4D13-98F2-0A1DA8509209}" destId="{D23A5CE1-C68F-4695-A16A-A0472C4A9D03}" srcOrd="0" destOrd="0" presId="urn:microsoft.com/office/officeart/2005/8/layout/process1"/>
    <dgm:cxn modelId="{1BCE23B2-CDC3-49BB-B1B1-C2F00858DE6D}" type="presParOf" srcId="{9CD28BAA-DCFC-47A8-89AE-955A72ED957E}" destId="{85277698-DE67-483E-B35F-B6904CD80AD5}" srcOrd="2" destOrd="0" presId="urn:microsoft.com/office/officeart/2005/8/layout/process1"/>
    <dgm:cxn modelId="{ACFE1B48-1950-40F1-9D6D-C186C75D9124}" type="presParOf" srcId="{9CD28BAA-DCFC-47A8-89AE-955A72ED957E}" destId="{7A9E9003-237C-4623-8F08-16393FAFED76}" srcOrd="3" destOrd="0" presId="urn:microsoft.com/office/officeart/2005/8/layout/process1"/>
    <dgm:cxn modelId="{69716F81-8F43-45F6-A0E1-F6842FFBDEEC}" type="presParOf" srcId="{7A9E9003-237C-4623-8F08-16393FAFED76}" destId="{531C52BB-3A92-4102-BCEB-193B45B49F3C}" srcOrd="0" destOrd="0" presId="urn:microsoft.com/office/officeart/2005/8/layout/process1"/>
    <dgm:cxn modelId="{6D710807-5CC1-4E69-95E8-6912203C50A9}" type="presParOf" srcId="{9CD28BAA-DCFC-47A8-89AE-955A72ED957E}" destId="{F16F3A03-75DF-437D-89DD-18CE8E862AF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Оказание помощи в ремонте и (или) переустройстве жилых помещений граждан участников и инвалидов Великой Отечественной войны 1941 - 1945 годов; тружеников тыла военных лет; лиц, награжденных знаком "Жителю блокадного Ленинграда"; бывших несовершеннолетних узников концлагерей; вдов погибших (умерших)  участников Великой Отечественной войны 1941 - 1945 годов, не вступивших в повторный брак   200 тыс. руб. ОБ. 200 тыс. руб. МБ Все средства переданы в виде межбюджетных трансфертов в сельские поселения.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на предоставление социальных выплат на строительство (приобретение) жилья гражданам, проживающим в сельской местности, в том числе. молодым семьям и молодым специалистам. Социальную помощь получили </a:t>
          </a:r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</a:t>
          </a:r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семей.  </a:t>
          </a:r>
        </a:p>
        <a:p>
          <a:pPr algn="ctr"/>
          <a:r>
            <a:rPr lang="ru-RU" sz="18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5 313,654 </a:t>
          </a:r>
          <a:r>
            <a:rPr lang="ru-RU" sz="18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2" custScaleX="151120" custScaleY="209907" custLinFactNeighborX="17272" custLinFactNeighborY="-33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2" custScaleX="144025" custScaleY="111792" custLinFactNeighborX="-91495" custLinFactNeighborY="2053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</dgm:pt>
    <dgm:pt modelId="{8DFC963A-8B04-47EF-8DBD-C6DC3C0D7D56}" type="pres">
      <dgm:prSet presAssocID="{BFB6B78C-0F24-47AD-9A17-76C2B8A5DF3F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1" presStyleCnt="2" custScaleX="136029" custScaleY="137032" custLinFactNeighborX="17578" custLinFactNeighborY="-49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1" presStyleCnt="2" custFlipHor="1" custScaleX="140600" custScaleY="88896" custLinFactX="-22844" custLinFactNeighborX="-100000" custLinFactNeighborY="-1880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B w="165100" h="254000"/>
        </a:sp3d>
      </dgm:spPr>
    </dgm:pt>
  </dgm:ptLst>
  <dgm:cxnLst>
    <dgm:cxn modelId="{66B6BFC7-AB09-4B29-984A-097818386DD9}" srcId="{36A899DE-C0BA-4B05-BFF2-A5C1BD568783}" destId="{56061000-5777-49CC-8EB4-3705121A1A9F}" srcOrd="1" destOrd="0" parTransId="{CAB48F87-E8E7-42FC-91D7-68D4B5A8C2C3}" sibTransId="{FC325A70-4729-4A63-A0DF-C02452F50C46}"/>
    <dgm:cxn modelId="{BC5BCD34-6860-4C45-AFAB-3CF0D5892F7E}" type="presOf" srcId="{56061000-5777-49CC-8EB4-3705121A1A9F}" destId="{60139F33-672F-418A-8EB0-7F09B7AFC3CC}" srcOrd="0" destOrd="0" presId="urn:microsoft.com/office/officeart/2008/layout/PictureStrips"/>
    <dgm:cxn modelId="{85EF3664-1BEE-4622-A398-0313EAF1FA1F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C92654AF-2CCA-4311-9964-E9AD8B56F58E}" type="presOf" srcId="{36A899DE-C0BA-4B05-BFF2-A5C1BD568783}" destId="{17BEAEB8-F5AD-4D2A-AC4A-3A7041240BAA}" srcOrd="0" destOrd="0" presId="urn:microsoft.com/office/officeart/2008/layout/PictureStrips"/>
    <dgm:cxn modelId="{E630C2F3-870A-47F3-A6AE-A7B3BB95CB68}" type="presParOf" srcId="{17BEAEB8-F5AD-4D2A-AC4A-3A7041240BAA}" destId="{07F9CC07-BD47-4DA4-AC1C-F84A34268123}" srcOrd="0" destOrd="0" presId="urn:microsoft.com/office/officeart/2008/layout/PictureStrips"/>
    <dgm:cxn modelId="{3CD880F3-92AD-453C-845E-D5195046A57F}" type="presParOf" srcId="{07F9CC07-BD47-4DA4-AC1C-F84A34268123}" destId="{B8EAC538-D2A3-468C-8344-00CDA10C6D79}" srcOrd="0" destOrd="0" presId="urn:microsoft.com/office/officeart/2008/layout/PictureStrips"/>
    <dgm:cxn modelId="{0BB369CD-06D4-41D1-92B6-7940AE358B38}" type="presParOf" srcId="{07F9CC07-BD47-4DA4-AC1C-F84A34268123}" destId="{9CD00418-24DC-495E-834E-9DAA23AC38E4}" srcOrd="1" destOrd="0" presId="urn:microsoft.com/office/officeart/2008/layout/PictureStrips"/>
    <dgm:cxn modelId="{C1A687D2-5810-48DE-81A0-856383CCBDD5}" type="presParOf" srcId="{17BEAEB8-F5AD-4D2A-AC4A-3A7041240BAA}" destId="{8DFC963A-8B04-47EF-8DBD-C6DC3C0D7D56}" srcOrd="1" destOrd="0" presId="urn:microsoft.com/office/officeart/2008/layout/PictureStrips"/>
    <dgm:cxn modelId="{C561F5C5-5059-4BC6-9114-A1A15DF4C14A}" type="presParOf" srcId="{17BEAEB8-F5AD-4D2A-AC4A-3A7041240BAA}" destId="{276B05D3-4D3D-4BE5-9B75-D7D8B24568D9}" srcOrd="2" destOrd="0" presId="urn:microsoft.com/office/officeart/2008/layout/PictureStrips"/>
    <dgm:cxn modelId="{B0FC715C-8D69-42CD-B6CA-1472AF1DFF96}" type="presParOf" srcId="{276B05D3-4D3D-4BE5-9B75-D7D8B24568D9}" destId="{60139F33-672F-418A-8EB0-7F09B7AFC3CC}" srcOrd="0" destOrd="0" presId="urn:microsoft.com/office/officeart/2008/layout/PictureStrips"/>
    <dgm:cxn modelId="{8B2C31C0-5CD6-40F1-A1FE-4FBED46386E7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ru-RU" sz="24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/>
      <dgm:spPr/>
      <dgm:t>
        <a:bodyPr/>
        <a:lstStyle/>
        <a:p>
          <a:endParaRPr lang="ru-RU"/>
        </a:p>
      </dgm:t>
    </dgm:pt>
    <dgm:pt modelId="{69EC13D5-B921-463A-8D6D-03BED8F85B0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128 498 </a:t>
          </a:r>
          <a:r>
            <a:rPr lang="ru-RU" sz="2400" dirty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4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9E713-DA71-44B9-A57C-9CD8FE4F4938}" type="parTrans" cxnId="{BFE36BF2-E074-4018-A786-6E1CBC29A8D7}">
      <dgm:prSet/>
      <dgm:spPr/>
      <dgm:t>
        <a:bodyPr/>
        <a:lstStyle/>
        <a:p>
          <a:endParaRPr lang="ru-RU"/>
        </a:p>
      </dgm:t>
    </dgm:pt>
    <dgm:pt modelId="{73B1272E-401F-4B7E-8D0E-0F7460B315AD}" type="sibTrans" cxnId="{BFE36BF2-E074-4018-A786-6E1CBC29A8D7}">
      <dgm:prSet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24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129 459 </a:t>
          </a:r>
          <a:r>
            <a:rPr lang="ru-RU" sz="2000" dirty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6701EF49-13A6-4FA6-893D-35BF832FF35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</a:t>
          </a:r>
          <a:r>
            <a:rPr lang="ru-RU" sz="24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</dgm:t>
    </dgm:pt>
    <dgm:pt modelId="{A9710C17-B338-4D44-AF66-C0F108106FA9}" type="parTrans" cxnId="{E467428B-DB13-43C9-A2FB-37257835B0B8}">
      <dgm:prSet/>
      <dgm:spPr/>
      <dgm:t>
        <a:bodyPr/>
        <a:lstStyle/>
        <a:p>
          <a:endParaRPr lang="ru-RU"/>
        </a:p>
      </dgm:t>
    </dgm:pt>
    <dgm:pt modelId="{37E765F8-FBC8-4735-ACCC-5795CD017005}" type="sibTrans" cxnId="{E467428B-DB13-43C9-A2FB-37257835B0B8}">
      <dgm:prSet/>
      <dgm:spPr/>
      <dgm:t>
        <a:bodyPr/>
        <a:lstStyle/>
        <a:p>
          <a:endParaRPr lang="ru-RU"/>
        </a:p>
      </dgm:t>
    </dgm:pt>
    <dgm:pt modelId="{F9AC821B-C1A3-431E-966F-2C7367536A0D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4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130 877,74 </a:t>
          </a:r>
          <a:r>
            <a:rPr lang="ru-RU" sz="2000" b="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dgm:t>
    </dgm:pt>
    <dgm:pt modelId="{1F00D7A5-60F5-4436-8655-A6EF3E724383}" type="parTrans" cxnId="{E79C8D16-B80A-4C77-8C41-0A34501ED0DA}">
      <dgm:prSet/>
      <dgm:spPr/>
      <dgm:t>
        <a:bodyPr/>
        <a:lstStyle/>
        <a:p>
          <a:endParaRPr lang="ru-RU"/>
        </a:p>
      </dgm:t>
    </dgm:pt>
    <dgm:pt modelId="{548DD3FF-D92B-4051-9B28-5426E99A5A9D}" type="sibTrans" cxnId="{E79C8D16-B80A-4C77-8C41-0A34501ED0DA}">
      <dgm:prSet/>
      <dgm:spPr/>
      <dgm:t>
        <a:bodyPr/>
        <a:lstStyle/>
        <a:p>
          <a:endParaRPr lang="ru-RU"/>
        </a:p>
      </dgm:t>
    </dgm:pt>
    <dgm:pt modelId="{308B3E65-5910-46D0-8995-BC147BDECD85}" type="pres">
      <dgm:prSet presAssocID="{3D3B589C-F15B-40C2-BA0C-2D826816CEDD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2D93C39-0CF4-4D2F-AF3C-B2B6468118CC}" type="pres">
      <dgm:prSet presAssocID="{A7E209C7-D7D9-4397-857A-1090AF9EBD60}" presName="horFlow" presStyleCnt="0"/>
      <dgm:spPr/>
    </dgm:pt>
    <dgm:pt modelId="{E5E98981-3846-4AAA-AE6B-8DA6FBDD8E3F}" type="pres">
      <dgm:prSet presAssocID="{A7E209C7-D7D9-4397-857A-1090AF9EBD60}" presName="bigChev" presStyleLbl="node1" presStyleIdx="0" presStyleCnt="3"/>
      <dgm:spPr/>
      <dgm:t>
        <a:bodyPr/>
        <a:lstStyle/>
        <a:p>
          <a:endParaRPr lang="ru-RU"/>
        </a:p>
      </dgm:t>
    </dgm:pt>
    <dgm:pt modelId="{BFD31D20-BB58-4980-85F6-B7FF719C691D}" type="pres">
      <dgm:prSet presAssocID="{1D09E713-DA71-44B9-A57C-9CD8FE4F4938}" presName="parTrans" presStyleCnt="0"/>
      <dgm:spPr/>
    </dgm:pt>
    <dgm:pt modelId="{9C8462A6-299B-47CF-9320-685F5E9E08AC}" type="pres">
      <dgm:prSet presAssocID="{69EC13D5-B921-463A-8D6D-03BED8F85B00}" presName="node" presStyleLbl="alignAccFollowNode1" presStyleIdx="0" presStyleCnt="3" custScaleX="208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899FEB-B881-4F53-A58B-62AF50F7AA9E}" type="pres">
      <dgm:prSet presAssocID="{A7E209C7-D7D9-4397-857A-1090AF9EBD60}" presName="vSp" presStyleCnt="0"/>
      <dgm:spPr/>
    </dgm:pt>
    <dgm:pt modelId="{6738CD6E-D1E4-4694-98A1-99CFC4655214}" type="pres">
      <dgm:prSet presAssocID="{F54B84FE-CCD4-4AD9-9563-39316F28BC7E}" presName="horFlow" presStyleCnt="0"/>
      <dgm:spPr/>
    </dgm:pt>
    <dgm:pt modelId="{399BB3BE-F625-4B23-958C-CBF0A11E6D12}" type="pres">
      <dgm:prSet presAssocID="{F54B84FE-CCD4-4AD9-9563-39316F28BC7E}" presName="bigChev" presStyleLbl="node1" presStyleIdx="1" presStyleCnt="3"/>
      <dgm:spPr/>
      <dgm:t>
        <a:bodyPr/>
        <a:lstStyle/>
        <a:p>
          <a:endParaRPr lang="ru-RU"/>
        </a:p>
      </dgm:t>
    </dgm:pt>
    <dgm:pt modelId="{88853C28-1F4E-4267-AA6D-4D5E89E08E9C}" type="pres">
      <dgm:prSet presAssocID="{F4116856-4D1F-491B-ADA7-4B888E0839A5}" presName="parTrans" presStyleCnt="0"/>
      <dgm:spPr/>
    </dgm:pt>
    <dgm:pt modelId="{2DE080EE-F80D-4228-A6C6-40FF27B97B14}" type="pres">
      <dgm:prSet presAssocID="{2C5467F6-9D84-4F52-B63C-3619EC5607B2}" presName="node" presStyleLbl="alignAccFollowNode1" presStyleIdx="1" presStyleCnt="3" custScaleX="2095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FE11C-639C-44FC-9C21-6495A2ECE10C}" type="pres">
      <dgm:prSet presAssocID="{F54B84FE-CCD4-4AD9-9563-39316F28BC7E}" presName="vSp" presStyleCnt="0"/>
      <dgm:spPr/>
    </dgm:pt>
    <dgm:pt modelId="{9AE61CDB-FE5A-468C-8B47-22D7C8F3BB14}" type="pres">
      <dgm:prSet presAssocID="{6701EF49-13A6-4FA6-893D-35BF832FF356}" presName="horFlow" presStyleCnt="0"/>
      <dgm:spPr/>
    </dgm:pt>
    <dgm:pt modelId="{18545FE3-D8E3-4C87-9A6E-104F9526EF1A}" type="pres">
      <dgm:prSet presAssocID="{6701EF49-13A6-4FA6-893D-35BF832FF356}" presName="bigChev" presStyleLbl="node1" presStyleIdx="2" presStyleCnt="3" custScaleX="100000" custScaleY="98952"/>
      <dgm:spPr/>
      <dgm:t>
        <a:bodyPr/>
        <a:lstStyle/>
        <a:p>
          <a:endParaRPr lang="ru-RU"/>
        </a:p>
      </dgm:t>
    </dgm:pt>
    <dgm:pt modelId="{BA5FC2C1-E31C-4F51-B7A7-E79ACE1537E5}" type="pres">
      <dgm:prSet presAssocID="{1F00D7A5-60F5-4436-8655-A6EF3E724383}" presName="parTrans" presStyleCnt="0"/>
      <dgm:spPr/>
    </dgm:pt>
    <dgm:pt modelId="{7F0995BB-BDEC-465C-BE88-2B075BE97044}" type="pres">
      <dgm:prSet presAssocID="{F9AC821B-C1A3-431E-966F-2C7367536A0D}" presName="node" presStyleLbl="alignAccFollowNode1" presStyleIdx="2" presStyleCnt="3" custScaleX="207195" custLinFactNeighborX="27287" custLinFactNeighborY="-11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13B9935B-6D6E-4525-84FE-51B5C51E55B3}" srcId="{3D3B589C-F15B-40C2-BA0C-2D826816CEDD}" destId="{A7E209C7-D7D9-4397-857A-1090AF9EBD60}" srcOrd="0" destOrd="0" parTransId="{E9A77379-31B0-4D0F-9B7F-8A420BBFADF2}" sibTransId="{4886C673-BFA2-42E8-8F6F-ED634B13DDE5}"/>
    <dgm:cxn modelId="{BFE36BF2-E074-4018-A786-6E1CBC29A8D7}" srcId="{A7E209C7-D7D9-4397-857A-1090AF9EBD60}" destId="{69EC13D5-B921-463A-8D6D-03BED8F85B00}" srcOrd="0" destOrd="0" parTransId="{1D09E713-DA71-44B9-A57C-9CD8FE4F4938}" sibTransId="{73B1272E-401F-4B7E-8D0E-0F7460B315AD}"/>
    <dgm:cxn modelId="{E79C8D16-B80A-4C77-8C41-0A34501ED0DA}" srcId="{6701EF49-13A6-4FA6-893D-35BF832FF356}" destId="{F9AC821B-C1A3-431E-966F-2C7367536A0D}" srcOrd="0" destOrd="0" parTransId="{1F00D7A5-60F5-4436-8655-A6EF3E724383}" sibTransId="{548DD3FF-D92B-4051-9B28-5426E99A5A9D}"/>
    <dgm:cxn modelId="{0AE26AC7-816E-49A1-9904-03B585E050B7}" type="presOf" srcId="{F54B84FE-CCD4-4AD9-9563-39316F28BC7E}" destId="{399BB3BE-F625-4B23-958C-CBF0A11E6D12}" srcOrd="0" destOrd="0" presId="urn:microsoft.com/office/officeart/2005/8/layout/lProcess3"/>
    <dgm:cxn modelId="{2C3982FE-2322-418B-8706-1DE1A5961264}" type="presOf" srcId="{6701EF49-13A6-4FA6-893D-35BF832FF356}" destId="{18545FE3-D8E3-4C87-9A6E-104F9526EF1A}" srcOrd="0" destOrd="0" presId="urn:microsoft.com/office/officeart/2005/8/layout/lProcess3"/>
    <dgm:cxn modelId="{06C8CF28-D0EE-4E48-AC1C-2CC604840C42}" srcId="{3D3B589C-F15B-40C2-BA0C-2D826816CEDD}" destId="{F54B84FE-CCD4-4AD9-9563-39316F28BC7E}" srcOrd="1" destOrd="0" parTransId="{284487BF-8CDE-4E72-90D6-2EB462413B3D}" sibTransId="{CC5352CE-3032-46DA-AC46-E67BC17B925A}"/>
    <dgm:cxn modelId="{E467428B-DB13-43C9-A2FB-37257835B0B8}" srcId="{3D3B589C-F15B-40C2-BA0C-2D826816CEDD}" destId="{6701EF49-13A6-4FA6-893D-35BF832FF356}" srcOrd="2" destOrd="0" parTransId="{A9710C17-B338-4D44-AF66-C0F108106FA9}" sibTransId="{37E765F8-FBC8-4735-ACCC-5795CD017005}"/>
    <dgm:cxn modelId="{3029DFE0-AB77-4122-B544-E0B3E93ACA15}" type="presOf" srcId="{3D3B589C-F15B-40C2-BA0C-2D826816CEDD}" destId="{308B3E65-5910-46D0-8995-BC147BDECD85}" srcOrd="0" destOrd="0" presId="urn:microsoft.com/office/officeart/2005/8/layout/lProcess3"/>
    <dgm:cxn modelId="{18E09DAE-D173-4A1F-B1C4-AF2EFFB431F5}" type="presOf" srcId="{A7E209C7-D7D9-4397-857A-1090AF9EBD60}" destId="{E5E98981-3846-4AAA-AE6B-8DA6FBDD8E3F}" srcOrd="0" destOrd="0" presId="urn:microsoft.com/office/officeart/2005/8/layout/lProcess3"/>
    <dgm:cxn modelId="{62F8F1C8-0DE3-4855-86DB-7C3B3C1C39A9}" type="presOf" srcId="{69EC13D5-B921-463A-8D6D-03BED8F85B00}" destId="{9C8462A6-299B-47CF-9320-685F5E9E08AC}" srcOrd="0" destOrd="0" presId="urn:microsoft.com/office/officeart/2005/8/layout/lProcess3"/>
    <dgm:cxn modelId="{7DC0CC4E-7DD4-4DD3-A2F6-414D196FAEAC}" type="presOf" srcId="{F9AC821B-C1A3-431E-966F-2C7367536A0D}" destId="{7F0995BB-BDEC-465C-BE88-2B075BE97044}" srcOrd="0" destOrd="0" presId="urn:microsoft.com/office/officeart/2005/8/layout/lProcess3"/>
    <dgm:cxn modelId="{4D04EE15-7BC0-460E-B3CB-021C3D36009B}" type="presOf" srcId="{2C5467F6-9D84-4F52-B63C-3619EC5607B2}" destId="{2DE080EE-F80D-4228-A6C6-40FF27B97B14}" srcOrd="0" destOrd="0" presId="urn:microsoft.com/office/officeart/2005/8/layout/lProcess3"/>
    <dgm:cxn modelId="{5A3A784E-15B2-43F5-9618-9E9FC150B66D}" type="presParOf" srcId="{308B3E65-5910-46D0-8995-BC147BDECD85}" destId="{82D93C39-0CF4-4D2F-AF3C-B2B6468118CC}" srcOrd="0" destOrd="0" presId="urn:microsoft.com/office/officeart/2005/8/layout/lProcess3"/>
    <dgm:cxn modelId="{23B283E5-E2C4-40F0-9233-6A79C6C6B8F0}" type="presParOf" srcId="{82D93C39-0CF4-4D2F-AF3C-B2B6468118CC}" destId="{E5E98981-3846-4AAA-AE6B-8DA6FBDD8E3F}" srcOrd="0" destOrd="0" presId="urn:microsoft.com/office/officeart/2005/8/layout/lProcess3"/>
    <dgm:cxn modelId="{C88711BD-BC51-407D-9DFD-E90116595135}" type="presParOf" srcId="{82D93C39-0CF4-4D2F-AF3C-B2B6468118CC}" destId="{BFD31D20-BB58-4980-85F6-B7FF719C691D}" srcOrd="1" destOrd="0" presId="urn:microsoft.com/office/officeart/2005/8/layout/lProcess3"/>
    <dgm:cxn modelId="{E0F7D552-70D2-4812-B064-245AC03C026F}" type="presParOf" srcId="{82D93C39-0CF4-4D2F-AF3C-B2B6468118CC}" destId="{9C8462A6-299B-47CF-9320-685F5E9E08AC}" srcOrd="2" destOrd="0" presId="urn:microsoft.com/office/officeart/2005/8/layout/lProcess3"/>
    <dgm:cxn modelId="{5BC8AE9A-FE8A-481D-B5CD-833E957EC04E}" type="presParOf" srcId="{308B3E65-5910-46D0-8995-BC147BDECD85}" destId="{79899FEB-B881-4F53-A58B-62AF50F7AA9E}" srcOrd="1" destOrd="0" presId="urn:microsoft.com/office/officeart/2005/8/layout/lProcess3"/>
    <dgm:cxn modelId="{EC818F92-B764-4E95-9B5F-AD6DD6CD97B7}" type="presParOf" srcId="{308B3E65-5910-46D0-8995-BC147BDECD85}" destId="{6738CD6E-D1E4-4694-98A1-99CFC4655214}" srcOrd="2" destOrd="0" presId="urn:microsoft.com/office/officeart/2005/8/layout/lProcess3"/>
    <dgm:cxn modelId="{6B2B25B4-B23B-4D27-A338-930FFE5E02A6}" type="presParOf" srcId="{6738CD6E-D1E4-4694-98A1-99CFC4655214}" destId="{399BB3BE-F625-4B23-958C-CBF0A11E6D12}" srcOrd="0" destOrd="0" presId="urn:microsoft.com/office/officeart/2005/8/layout/lProcess3"/>
    <dgm:cxn modelId="{32995384-7F8D-48DA-AEA7-C8F38E4D3A15}" type="presParOf" srcId="{6738CD6E-D1E4-4694-98A1-99CFC4655214}" destId="{88853C28-1F4E-4267-AA6D-4D5E89E08E9C}" srcOrd="1" destOrd="0" presId="urn:microsoft.com/office/officeart/2005/8/layout/lProcess3"/>
    <dgm:cxn modelId="{F9372015-F536-4881-BA73-A46356B4D11D}" type="presParOf" srcId="{6738CD6E-D1E4-4694-98A1-99CFC4655214}" destId="{2DE080EE-F80D-4228-A6C6-40FF27B97B14}" srcOrd="2" destOrd="0" presId="urn:microsoft.com/office/officeart/2005/8/layout/lProcess3"/>
    <dgm:cxn modelId="{22AB0F72-1694-45C7-BA39-CBB7D9E2E4EC}" type="presParOf" srcId="{308B3E65-5910-46D0-8995-BC147BDECD85}" destId="{D46FE11C-639C-44FC-9C21-6495A2ECE10C}" srcOrd="3" destOrd="0" presId="urn:microsoft.com/office/officeart/2005/8/layout/lProcess3"/>
    <dgm:cxn modelId="{F0892E62-3F1B-4934-ACA0-D89349DA8E1E}" type="presParOf" srcId="{308B3E65-5910-46D0-8995-BC147BDECD85}" destId="{9AE61CDB-FE5A-468C-8B47-22D7C8F3BB14}" srcOrd="4" destOrd="0" presId="urn:microsoft.com/office/officeart/2005/8/layout/lProcess3"/>
    <dgm:cxn modelId="{BC6ECE2F-9EAF-449A-A468-04EC14D94337}" type="presParOf" srcId="{9AE61CDB-FE5A-468C-8B47-22D7C8F3BB14}" destId="{18545FE3-D8E3-4C87-9A6E-104F9526EF1A}" srcOrd="0" destOrd="0" presId="urn:microsoft.com/office/officeart/2005/8/layout/lProcess3"/>
    <dgm:cxn modelId="{9522B894-E620-4F1A-9029-727B184E84DF}" type="presParOf" srcId="{9AE61CDB-FE5A-468C-8B47-22D7C8F3BB14}" destId="{BA5FC2C1-E31C-4F51-B7A7-E79ACE1537E5}" srcOrd="1" destOrd="0" presId="urn:microsoft.com/office/officeart/2005/8/layout/lProcess3"/>
    <dgm:cxn modelId="{EF43F53F-7758-430B-9F68-201B09A7E5E7}" type="presParOf" srcId="{9AE61CDB-FE5A-468C-8B47-22D7C8F3BB14}" destId="{7F0995BB-BDEC-465C-BE88-2B075BE9704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08EE282-943F-45EE-9DFB-F12E6F4F16B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115 888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gm:t>
    </dgm:pt>
    <dgm:pt modelId="{26F2E1A1-4A64-48F7-9DB3-B221AF0CA352}" type="parTrans" cxnId="{C27832BB-D86C-4CF4-812C-51A0C597A545}">
      <dgm:prSet/>
      <dgm:spPr/>
      <dgm:t>
        <a:bodyPr/>
        <a:lstStyle/>
        <a:p>
          <a:endParaRPr lang="ru-RU"/>
        </a:p>
      </dgm:t>
    </dgm:pt>
    <dgm:pt modelId="{2CA9138D-BB74-4027-B386-A9D99CFB8483}" type="sibTrans" cxnId="{C27832BB-D86C-4CF4-812C-51A0C597A545}">
      <dgm:prSet/>
      <dgm:spPr/>
      <dgm:t>
        <a:bodyPr/>
        <a:lstStyle/>
        <a:p>
          <a:endParaRPr lang="ru-RU"/>
        </a:p>
      </dgm:t>
    </dgm:pt>
    <dgm:pt modelId="{85EF7803-86A0-4F07-AA6D-9D542333DD66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   </a:t>
          </a:r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44,38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238F4C09-7F96-4DFD-8666-28AA0D1F07D8}" type="parTrans" cxnId="{79414468-26BC-4F3D-998C-E3A6560AABB2}">
      <dgm:prSet/>
      <dgm:spPr/>
      <dgm:t>
        <a:bodyPr/>
        <a:lstStyle/>
        <a:p>
          <a:endParaRPr lang="ru-RU"/>
        </a:p>
      </dgm:t>
    </dgm:pt>
    <dgm:pt modelId="{80D25011-6403-4AEF-B126-EC88D94A2EA0}" type="sibTrans" cxnId="{79414468-26BC-4F3D-998C-E3A6560AABB2}">
      <dgm:prSet/>
      <dgm:spPr/>
      <dgm:t>
        <a:bodyPr/>
        <a:lstStyle/>
        <a:p>
          <a:endParaRPr lang="ru-RU"/>
        </a:p>
      </dgm:t>
    </dgm:pt>
    <dgm:pt modelId="{BABF881B-F86D-461E-9110-83C8BC40D740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        в </a:t>
          </a:r>
          <a:r>
            <a:rPr lang="ru-RU" sz="2000" b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РБ </a:t>
          </a:r>
          <a:r>
            <a:rPr lang="ru-RU" sz="2000" b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69,38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1221126D-1744-4AAB-A572-2C2FF5611F76}" type="parTrans" cxnId="{1819E5A2-32FC-4FAD-8763-9446FD5D091A}">
      <dgm:prSet/>
      <dgm:spPr/>
      <dgm:t>
        <a:bodyPr/>
        <a:lstStyle/>
        <a:p>
          <a:endParaRPr lang="ru-RU"/>
        </a:p>
      </dgm:t>
    </dgm:pt>
    <dgm:pt modelId="{EE45A91A-BCF0-454C-A133-37E81E78C7FF}" type="sibTrans" cxnId="{1819E5A2-32FC-4FAD-8763-9446FD5D091A}">
      <dgm:prSet/>
      <dgm:spPr/>
      <dgm:t>
        <a:bodyPr/>
        <a:lstStyle/>
        <a:p>
          <a:endParaRPr lang="ru-RU"/>
        </a:p>
      </dgm:t>
    </dgm:pt>
    <dgm:pt modelId="{C76CF996-5824-4681-AFD2-0DE5903DC6B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ru-RU" sz="2000" b="1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 </a:t>
          </a:r>
          <a:r>
            <a:rPr lang="ru-RU" sz="2000" b="1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30,62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11F1D6BE-9CD3-4CC4-A974-1361AEA51EF3}" type="parTrans" cxnId="{28D8340C-A6FA-434D-8D93-FEAD22C9E495}">
      <dgm:prSet/>
      <dgm:spPr/>
      <dgm:t>
        <a:bodyPr/>
        <a:lstStyle/>
        <a:p>
          <a:endParaRPr lang="ru-RU"/>
        </a:p>
      </dgm:t>
    </dgm:pt>
    <dgm:pt modelId="{F79F916E-F5BB-44D2-BA56-88C7FE5AED0F}" type="sibTrans" cxnId="{28D8340C-A6FA-434D-8D93-FEAD22C9E495}">
      <dgm:prSet/>
      <dgm:spPr/>
      <dgm:t>
        <a:bodyPr/>
        <a:lstStyle/>
        <a:p>
          <a:endParaRPr lang="ru-RU"/>
        </a:p>
      </dgm:t>
    </dgm:pt>
    <dgm:pt modelId="{A8843B65-7A62-43A9-9A31-86C700ACAAE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</a:p>
        <a:p>
          <a:pPr algn="ctr"/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113 600 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gm:t>
    </dgm:pt>
    <dgm:pt modelId="{FF5536DD-82FC-4BD3-96A4-AA7DCDB16D48}" type="parTrans" cxnId="{3424D22B-0F19-44E4-B360-34BCC1511ADB}">
      <dgm:prSet/>
      <dgm:spPr/>
      <dgm:t>
        <a:bodyPr/>
        <a:lstStyle/>
        <a:p>
          <a:endParaRPr lang="ru-RU"/>
        </a:p>
      </dgm:t>
    </dgm:pt>
    <dgm:pt modelId="{B84EF41A-E740-4418-A5FA-CE8ABBE609B4}" type="sibTrans" cxnId="{3424D22B-0F19-44E4-B360-34BCC1511ADB}">
      <dgm:prSet/>
      <dgm:spPr/>
      <dgm:t>
        <a:bodyPr/>
        <a:lstStyle/>
        <a:p>
          <a:endParaRPr lang="ru-RU"/>
        </a:p>
      </dgm:t>
    </dgm:pt>
    <dgm:pt modelId="{FDD579B0-CAAA-4366-B3F4-4D0C7C820D13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</a:t>
          </a:r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37,58%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24712C-F3DD-4167-8AD0-80514651F216}" type="parTrans" cxnId="{8F8882A7-BEB4-4CA1-91DF-34B8CE074162}">
      <dgm:prSet/>
      <dgm:spPr/>
      <dgm:t>
        <a:bodyPr/>
        <a:lstStyle/>
        <a:p>
          <a:endParaRPr lang="ru-RU"/>
        </a:p>
      </dgm:t>
    </dgm:pt>
    <dgm:pt modelId="{A0242571-61B5-4DA4-BB9D-D6607304F488}" type="sibTrans" cxnId="{8F8882A7-BEB4-4CA1-91DF-34B8CE074162}">
      <dgm:prSet/>
      <dgm:spPr/>
      <dgm:t>
        <a:bodyPr/>
        <a:lstStyle/>
        <a:p>
          <a:endParaRPr lang="ru-RU"/>
        </a:p>
      </dgm:t>
    </dgm:pt>
    <dgm:pt modelId="{18E924D7-3C2B-4342-B340-0E20578802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</a:p>
      </dgm:t>
    </dgm:pt>
    <dgm:pt modelId="{E57A5841-251C-4F44-BF23-E3C6FF6A868E}" type="parTrans" cxnId="{34160DE2-54F6-44C8-8E72-BC61942EC264}">
      <dgm:prSet/>
      <dgm:spPr/>
      <dgm:t>
        <a:bodyPr/>
        <a:lstStyle/>
        <a:p>
          <a:endParaRPr lang="ru-RU"/>
        </a:p>
      </dgm:t>
    </dgm:pt>
    <dgm:pt modelId="{62357EA1-A1E1-49B8-AACB-859D221851CC}" type="sibTrans" cxnId="{34160DE2-54F6-44C8-8E72-BC61942EC264}">
      <dgm:prSet/>
      <dgm:spPr/>
      <dgm:t>
        <a:bodyPr/>
        <a:lstStyle/>
        <a:p>
          <a:endParaRPr lang="ru-RU"/>
        </a:p>
      </dgm:t>
    </dgm:pt>
    <dgm:pt modelId="{30444C8C-5D62-450A-B6B4-31162FD39C28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</a:t>
          </a:r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37,42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B41B121C-45A8-4E02-B92E-7A6B5F1FDCE8}" type="parTrans" cxnId="{EAF12651-6F8E-4589-8391-7C3C9088927A}">
      <dgm:prSet/>
      <dgm:spPr/>
      <dgm:t>
        <a:bodyPr/>
        <a:lstStyle/>
        <a:p>
          <a:endParaRPr lang="ru-RU"/>
        </a:p>
      </dgm:t>
    </dgm:pt>
    <dgm:pt modelId="{01E17828-B699-4530-B097-456F5A19CC24}" type="sibTrans" cxnId="{EAF12651-6F8E-4589-8391-7C3C9088927A}">
      <dgm:prSet/>
      <dgm:spPr/>
      <dgm:t>
        <a:bodyPr/>
        <a:lstStyle/>
        <a:p>
          <a:endParaRPr lang="ru-RU"/>
        </a:p>
      </dgm:t>
    </dgm:pt>
    <dgm:pt modelId="{9BD4BA92-51DD-4C2D-9BFC-CFF675709CE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</a:p>
        <a:p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118 953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gm:t>
    </dgm:pt>
    <dgm:pt modelId="{62209F18-7F65-445B-B61A-C9C882DF3354}" type="parTrans" cxnId="{26480EFD-CD34-4815-A8D1-66CEAF56520F}">
      <dgm:prSet/>
      <dgm:spPr/>
      <dgm:t>
        <a:bodyPr/>
        <a:lstStyle/>
        <a:p>
          <a:endParaRPr lang="ru-RU"/>
        </a:p>
      </dgm:t>
    </dgm:pt>
    <dgm:pt modelId="{77D8833E-808B-44FB-A7AB-5FD854EC8B99}" type="sibTrans" cxnId="{26480EFD-CD34-4815-A8D1-66CEAF56520F}">
      <dgm:prSet/>
      <dgm:spPr/>
      <dgm:t>
        <a:bodyPr/>
        <a:lstStyle/>
        <a:p>
          <a:endParaRPr lang="ru-RU"/>
        </a:p>
      </dgm:t>
    </dgm:pt>
    <dgm:pt modelId="{9010DCE9-5D9D-43C0-95D5-5FCEEDEDF10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</a:t>
          </a:r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32,20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DA3E1DC9-597C-4FB3-888A-788ED60068BF}" type="parTrans" cxnId="{0FC4ADA2-D23A-4FBB-B7A1-94D1DDA21861}">
      <dgm:prSet/>
      <dgm:spPr/>
      <dgm:t>
        <a:bodyPr/>
        <a:lstStyle/>
        <a:p>
          <a:endParaRPr lang="ru-RU"/>
        </a:p>
      </dgm:t>
    </dgm:pt>
    <dgm:pt modelId="{40C7EEC2-DF54-4EE7-B368-FE144D7A7BD5}" type="sibTrans" cxnId="{0FC4ADA2-D23A-4FBB-B7A1-94D1DDA21861}">
      <dgm:prSet/>
      <dgm:spPr/>
      <dgm:t>
        <a:bodyPr/>
        <a:lstStyle/>
        <a:p>
          <a:endParaRPr lang="ru-RU"/>
        </a:p>
      </dgm:t>
    </dgm:pt>
    <dgm:pt modelId="{65336B10-CB34-471F-B5B0-94936C967455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</a:p>
      </dgm:t>
    </dgm:pt>
    <dgm:pt modelId="{373DCF4B-D0CF-433E-920D-7ED8BE068F40}" type="parTrans" cxnId="{0431FC52-C08F-4961-A9F8-A02AABE00C3B}">
      <dgm:prSet/>
      <dgm:spPr/>
      <dgm:t>
        <a:bodyPr/>
        <a:lstStyle/>
        <a:p>
          <a:endParaRPr lang="ru-RU"/>
        </a:p>
      </dgm:t>
    </dgm:pt>
    <dgm:pt modelId="{4654FA21-EE54-4A6C-94CD-CDA1AA4508E5}" type="sibTrans" cxnId="{0431FC52-C08F-4961-A9F8-A02AABE00C3B}">
      <dgm:prSet/>
      <dgm:spPr/>
      <dgm:t>
        <a:bodyPr/>
        <a:lstStyle/>
        <a:p>
          <a:endParaRPr lang="ru-RU"/>
        </a:p>
      </dgm:t>
    </dgm:pt>
    <dgm:pt modelId="{20E8ED75-D141-4EC9-AC03-2844ECD6DD8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</a:t>
          </a:r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62,58 %</a:t>
          </a:r>
          <a:endParaRPr lang="ru-RU" sz="20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A270F6-35EA-4F9E-859D-6862D3CF3D95}" type="parTrans" cxnId="{60F87D37-FDDF-4949-AB03-4A4D6BD344AE}">
      <dgm:prSet/>
      <dgm:spPr/>
      <dgm:t>
        <a:bodyPr/>
        <a:lstStyle/>
        <a:p>
          <a:endParaRPr lang="ru-RU"/>
        </a:p>
      </dgm:t>
    </dgm:pt>
    <dgm:pt modelId="{89E65E12-DB0A-470E-819B-41C107B5A860}" type="sibTrans" cxnId="{60F87D37-FDDF-4949-AB03-4A4D6BD344AE}">
      <dgm:prSet/>
      <dgm:spPr/>
      <dgm:t>
        <a:bodyPr/>
        <a:lstStyle/>
        <a:p>
          <a:endParaRPr lang="ru-RU"/>
        </a:p>
      </dgm:t>
    </dgm:pt>
    <dgm:pt modelId="{61A290ED-742B-47F6-946D-D9D0F0169E9A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</a:t>
          </a:r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47,20</a:t>
          </a:r>
          <a:r>
            <a:rPr lang="ru-RU" sz="2000" b="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BEE3B4F1-ABE0-4166-ADFA-10A1F4927593}" type="parTrans" cxnId="{C9C2E0AB-B31D-4A6B-8DBC-4A03B7C3C1E6}">
      <dgm:prSet/>
      <dgm:spPr/>
      <dgm:t>
        <a:bodyPr/>
        <a:lstStyle/>
        <a:p>
          <a:endParaRPr lang="ru-RU"/>
        </a:p>
      </dgm:t>
    </dgm:pt>
    <dgm:pt modelId="{A127DA04-3501-40CA-B2E7-6A76D80A1A2D}" type="sibTrans" cxnId="{C9C2E0AB-B31D-4A6B-8DBC-4A03B7C3C1E6}">
      <dgm:prSet/>
      <dgm:spPr/>
      <dgm:t>
        <a:bodyPr/>
        <a:lstStyle/>
        <a:p>
          <a:endParaRPr lang="ru-RU"/>
        </a:p>
      </dgm:t>
    </dgm:pt>
    <dgm:pt modelId="{261C831B-8D55-4DA9-B518-9C546D296589}">
      <dgm:prSet phldrT="[Текст]" custScaleX="113704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</a:t>
          </a:r>
          <a:r>
            <a:rPr lang="ru-RU" sz="20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42,80 </a:t>
          </a:r>
          <a:r>
            <a:rPr lang="ru-RU" sz="20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152353C6-8A59-4B5C-B715-718EFFC5F9CD}" type="parTrans" cxnId="{90A74625-3883-4628-BCEF-99B96F92BC24}">
      <dgm:prSet/>
      <dgm:spPr/>
      <dgm:t>
        <a:bodyPr/>
        <a:lstStyle/>
        <a:p>
          <a:endParaRPr lang="ru-RU"/>
        </a:p>
      </dgm:t>
    </dgm:pt>
    <dgm:pt modelId="{A24FB0D0-A165-4864-AB3A-A57F0DD9EC03}" type="sibTrans" cxnId="{90A74625-3883-4628-BCEF-99B96F92BC24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6FC56A-718B-4ADF-80F0-010974CA3305}" type="pres">
      <dgm:prSet presAssocID="{408EE282-943F-45EE-9DFB-F12E6F4F16B9}" presName="composite" presStyleCnt="0"/>
      <dgm:spPr/>
    </dgm:pt>
    <dgm:pt modelId="{8563F10C-0655-4BD3-96E3-C8BC8ADA6428}" type="pres">
      <dgm:prSet presAssocID="{408EE282-943F-45EE-9DFB-F12E6F4F16B9}" presName="par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D116F9-A110-4786-9268-0D1B7C4A9ABB}" type="pres">
      <dgm:prSet presAssocID="{408EE282-943F-45EE-9DFB-F12E6F4F16B9}" presName="desTx" presStyleLbl="revTx" presStyleIdx="0" presStyleCnt="3" custScaleX="118142" custLinFactNeighborX="-156" custLinFactNeighborY="1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EFB0A-9E53-4223-B8F8-B47679815A8F}" type="pres">
      <dgm:prSet presAssocID="{2CA9138D-BB74-4027-B386-A9D99CFB8483}" presName="space" presStyleCnt="0"/>
      <dgm:spPr/>
    </dgm:pt>
    <dgm:pt modelId="{C8DF7518-EFF3-4752-A9B9-0BEA334A72C0}" type="pres">
      <dgm:prSet presAssocID="{A8843B65-7A62-43A9-9A31-86C700ACAAE4}" presName="composite" presStyleCnt="0"/>
      <dgm:spPr/>
    </dgm:pt>
    <dgm:pt modelId="{783CC537-852A-4B11-9461-FBFE188E0516}" type="pres">
      <dgm:prSet presAssocID="{A8843B65-7A62-43A9-9A31-86C700ACAAE4}" presName="parTx" presStyleLbl="node1" presStyleIdx="1" presStyleCnt="3" custLinFactNeighborX="2310" custLinFactNeighborY="-22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D9E354-C625-475B-AFE4-1B99616DE875}" type="pres">
      <dgm:prSet presAssocID="{A8843B65-7A62-43A9-9A31-86C700ACAAE4}" presName="desTx" presStyleLbl="revTx" presStyleIdx="1" presStyleCnt="3" custScaleX="113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4B6E1-9BFC-4368-8BA2-3B413CAF56AA}" type="pres">
      <dgm:prSet presAssocID="{B84EF41A-E740-4418-A5FA-CE8ABBE609B4}" presName="space" presStyleCnt="0"/>
      <dgm:spPr/>
    </dgm:pt>
    <dgm:pt modelId="{D488D0F6-E629-42D1-BC0A-4467DE7EAA67}" type="pres">
      <dgm:prSet presAssocID="{9BD4BA92-51DD-4C2D-9BFC-CFF675709CE2}" presName="composite" presStyleCnt="0"/>
      <dgm:spPr/>
    </dgm:pt>
    <dgm:pt modelId="{A5D58414-164A-401A-9F39-DA469AAB6550}" type="pres">
      <dgm:prSet presAssocID="{9BD4BA92-51DD-4C2D-9BFC-CFF675709CE2}" presName="par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4EEEF0-FDA0-439C-9BCB-76C5052F2E1F}" type="pres">
      <dgm:prSet presAssocID="{9BD4BA92-51DD-4C2D-9BFC-CFF675709CE2}" presName="desTx" presStyleLbl="revTx" presStyleIdx="2" presStyleCnt="3" custScaleX="118142" custLinFactNeighborX="7818" custLinFactNeighborY="-23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8882A7-BEB4-4CA1-91DF-34B8CE074162}" srcId="{A8843B65-7A62-43A9-9A31-86C700ACAAE4}" destId="{FDD579B0-CAAA-4366-B3F4-4D0C7C820D13}" srcOrd="0" destOrd="0" parTransId="{6A24712C-F3DD-4167-8AD0-80514651F216}" sibTransId="{A0242571-61B5-4DA4-BB9D-D6607304F488}"/>
    <dgm:cxn modelId="{C27832BB-D86C-4CF4-812C-51A0C597A545}" srcId="{317E7383-7F76-4081-9E49-77448F87C2BB}" destId="{408EE282-943F-45EE-9DFB-F12E6F4F16B9}" srcOrd="0" destOrd="0" parTransId="{26F2E1A1-4A64-48F7-9DB3-B221AF0CA352}" sibTransId="{2CA9138D-BB74-4027-B386-A9D99CFB8483}"/>
    <dgm:cxn modelId="{F8BEC372-37E4-4C43-AB56-3E4654DD2BB0}" type="presOf" srcId="{9BD4BA92-51DD-4C2D-9BFC-CFF675709CE2}" destId="{A5D58414-164A-401A-9F39-DA469AAB6550}" srcOrd="0" destOrd="0" presId="urn:microsoft.com/office/officeart/2005/8/layout/chevron1"/>
    <dgm:cxn modelId="{1819E5A2-32FC-4FAD-8763-9446FD5D091A}" srcId="{408EE282-943F-45EE-9DFB-F12E6F4F16B9}" destId="{BABF881B-F86D-461E-9110-83C8BC40D740}" srcOrd="1" destOrd="0" parTransId="{1221126D-1744-4AAB-A572-2C2FF5611F76}" sibTransId="{EE45A91A-BCF0-454C-A133-37E81E78C7FF}"/>
    <dgm:cxn modelId="{E2A3B446-4FF9-4729-BA2E-C8FAD9228ECC}" type="presOf" srcId="{C76CF996-5824-4681-AFD2-0DE5903DC6BC}" destId="{66D116F9-A110-4786-9268-0D1B7C4A9ABB}" srcOrd="0" destOrd="2" presId="urn:microsoft.com/office/officeart/2005/8/layout/chevron1"/>
    <dgm:cxn modelId="{28D8340C-A6FA-434D-8D93-FEAD22C9E495}" srcId="{408EE282-943F-45EE-9DFB-F12E6F4F16B9}" destId="{C76CF996-5824-4681-AFD2-0DE5903DC6BC}" srcOrd="2" destOrd="0" parTransId="{11F1D6BE-9CD3-4CC4-A974-1361AEA51EF3}" sibTransId="{F79F916E-F5BB-44D2-BA56-88C7FE5AED0F}"/>
    <dgm:cxn modelId="{D9FA16C9-9CBF-4619-8612-1D57CE68621B}" type="presOf" srcId="{65336B10-CB34-471F-B5B0-94936C967455}" destId="{CC4EEEF0-FDA0-439C-9BCB-76C5052F2E1F}" srcOrd="0" destOrd="1" presId="urn:microsoft.com/office/officeart/2005/8/layout/chevron1"/>
    <dgm:cxn modelId="{E3BFB309-16FF-439A-82D7-C830F4EAC8E2}" type="presOf" srcId="{317E7383-7F76-4081-9E49-77448F87C2BB}" destId="{1F0854E4-95C3-41EB-9080-601F376B0DD8}" srcOrd="0" destOrd="0" presId="urn:microsoft.com/office/officeart/2005/8/layout/chevron1"/>
    <dgm:cxn modelId="{90A74625-3883-4628-BCEF-99B96F92BC24}" srcId="{9BD4BA92-51DD-4C2D-9BFC-CFF675709CE2}" destId="{261C831B-8D55-4DA9-B518-9C546D296589}" srcOrd="3" destOrd="0" parTransId="{152353C6-8A59-4B5C-B715-718EFFC5F9CD}" sibTransId="{A24FB0D0-A165-4864-AB3A-A57F0DD9EC03}"/>
    <dgm:cxn modelId="{60F87D37-FDDF-4949-AB03-4A4D6BD344AE}" srcId="{A8843B65-7A62-43A9-9A31-86C700ACAAE4}" destId="{20E8ED75-D141-4EC9-AC03-2844ECD6DD8B}" srcOrd="2" destOrd="0" parTransId="{7AA270F6-35EA-4F9E-859D-6862D3CF3D95}" sibTransId="{89E65E12-DB0A-470E-819B-41C107B5A860}"/>
    <dgm:cxn modelId="{6FA8336E-2D72-4B17-8299-591663DB9CA9}" type="presOf" srcId="{BABF881B-F86D-461E-9110-83C8BC40D740}" destId="{66D116F9-A110-4786-9268-0D1B7C4A9ABB}" srcOrd="0" destOrd="1" presId="urn:microsoft.com/office/officeart/2005/8/layout/chevron1"/>
    <dgm:cxn modelId="{7890E707-986A-4EBA-AE7A-2389D7C18F9B}" type="presOf" srcId="{61A290ED-742B-47F6-946D-D9D0F0169E9A}" destId="{CC4EEEF0-FDA0-439C-9BCB-76C5052F2E1F}" srcOrd="0" destOrd="2" presId="urn:microsoft.com/office/officeart/2005/8/layout/chevron1"/>
    <dgm:cxn modelId="{56B647AB-1806-4139-8168-B140E4FDC400}" type="presOf" srcId="{85EF7803-86A0-4F07-AA6D-9D542333DD66}" destId="{66D116F9-A110-4786-9268-0D1B7C4A9ABB}" srcOrd="0" destOrd="0" presId="urn:microsoft.com/office/officeart/2005/8/layout/chevron1"/>
    <dgm:cxn modelId="{F3C1D7E7-4A61-4B86-9768-23064822A9D4}" type="presOf" srcId="{261C831B-8D55-4DA9-B518-9C546D296589}" destId="{CC4EEEF0-FDA0-439C-9BCB-76C5052F2E1F}" srcOrd="0" destOrd="3" presId="urn:microsoft.com/office/officeart/2005/8/layout/chevron1"/>
    <dgm:cxn modelId="{34160DE2-54F6-44C8-8E72-BC61942EC264}" srcId="{A8843B65-7A62-43A9-9A31-86C700ACAAE4}" destId="{18E924D7-3C2B-4342-B340-0E205788029F}" srcOrd="1" destOrd="0" parTransId="{E57A5841-251C-4F44-BF23-E3C6FF6A868E}" sibTransId="{62357EA1-A1E1-49B8-AACB-859D221851CC}"/>
    <dgm:cxn modelId="{FD975325-DB5B-4FC6-B4C5-F14A3DEF61B4}" type="presOf" srcId="{20E8ED75-D141-4EC9-AC03-2844ECD6DD8B}" destId="{82D9E354-C625-475B-AFE4-1B99616DE875}" srcOrd="0" destOrd="2" presId="urn:microsoft.com/office/officeart/2005/8/layout/chevron1"/>
    <dgm:cxn modelId="{79414468-26BC-4F3D-998C-E3A6560AABB2}" srcId="{408EE282-943F-45EE-9DFB-F12E6F4F16B9}" destId="{85EF7803-86A0-4F07-AA6D-9D542333DD66}" srcOrd="0" destOrd="0" parTransId="{238F4C09-7F96-4DFD-8666-28AA0D1F07D8}" sibTransId="{80D25011-6403-4AEF-B126-EC88D94A2EA0}"/>
    <dgm:cxn modelId="{E71EE8E8-1FAD-4AFE-B083-0B9470E41243}" type="presOf" srcId="{9010DCE9-5D9D-43C0-95D5-5FCEEDEDF10F}" destId="{CC4EEEF0-FDA0-439C-9BCB-76C5052F2E1F}" srcOrd="0" destOrd="0" presId="urn:microsoft.com/office/officeart/2005/8/layout/chevron1"/>
    <dgm:cxn modelId="{19292D16-79CF-4126-B1A2-C0F49C33FBB4}" type="presOf" srcId="{30444C8C-5D62-450A-B6B4-31162FD39C28}" destId="{82D9E354-C625-475B-AFE4-1B99616DE875}" srcOrd="0" destOrd="3" presId="urn:microsoft.com/office/officeart/2005/8/layout/chevron1"/>
    <dgm:cxn modelId="{0431FC52-C08F-4961-A9F8-A02AABE00C3B}" srcId="{9BD4BA92-51DD-4C2D-9BFC-CFF675709CE2}" destId="{65336B10-CB34-471F-B5B0-94936C967455}" srcOrd="1" destOrd="0" parTransId="{373DCF4B-D0CF-433E-920D-7ED8BE068F40}" sibTransId="{4654FA21-EE54-4A6C-94CD-CDA1AA4508E5}"/>
    <dgm:cxn modelId="{3D09AA98-0BB5-4A07-9029-34F499F38C88}" type="presOf" srcId="{18E924D7-3C2B-4342-B340-0E205788029F}" destId="{82D9E354-C625-475B-AFE4-1B99616DE875}" srcOrd="0" destOrd="1" presId="urn:microsoft.com/office/officeart/2005/8/layout/chevron1"/>
    <dgm:cxn modelId="{5FDCABE1-69C5-46C3-BE34-36E96F129B46}" type="presOf" srcId="{FDD579B0-CAAA-4366-B3F4-4D0C7C820D13}" destId="{82D9E354-C625-475B-AFE4-1B99616DE875}" srcOrd="0" destOrd="0" presId="urn:microsoft.com/office/officeart/2005/8/layout/chevron1"/>
    <dgm:cxn modelId="{26480EFD-CD34-4815-A8D1-66CEAF56520F}" srcId="{317E7383-7F76-4081-9E49-77448F87C2BB}" destId="{9BD4BA92-51DD-4C2D-9BFC-CFF675709CE2}" srcOrd="2" destOrd="0" parTransId="{62209F18-7F65-445B-B61A-C9C882DF3354}" sibTransId="{77D8833E-808B-44FB-A7AB-5FD854EC8B99}"/>
    <dgm:cxn modelId="{EAF12651-6F8E-4589-8391-7C3C9088927A}" srcId="{A8843B65-7A62-43A9-9A31-86C700ACAAE4}" destId="{30444C8C-5D62-450A-B6B4-31162FD39C28}" srcOrd="3" destOrd="0" parTransId="{B41B121C-45A8-4E02-B92E-7A6B5F1FDCE8}" sibTransId="{01E17828-B699-4530-B097-456F5A19CC24}"/>
    <dgm:cxn modelId="{2682854B-6F3E-4916-8503-986AD6A978C0}" type="presOf" srcId="{408EE282-943F-45EE-9DFB-F12E6F4F16B9}" destId="{8563F10C-0655-4BD3-96E3-C8BC8ADA6428}" srcOrd="0" destOrd="0" presId="urn:microsoft.com/office/officeart/2005/8/layout/chevron1"/>
    <dgm:cxn modelId="{AD055B41-8A74-45E2-A0B1-61E79C0E6B93}" type="presOf" srcId="{A8843B65-7A62-43A9-9A31-86C700ACAAE4}" destId="{783CC537-852A-4B11-9461-FBFE188E0516}" srcOrd="0" destOrd="0" presId="urn:microsoft.com/office/officeart/2005/8/layout/chevron1"/>
    <dgm:cxn modelId="{0FC4ADA2-D23A-4FBB-B7A1-94D1DDA21861}" srcId="{9BD4BA92-51DD-4C2D-9BFC-CFF675709CE2}" destId="{9010DCE9-5D9D-43C0-95D5-5FCEEDEDF10F}" srcOrd="0" destOrd="0" parTransId="{DA3E1DC9-597C-4FB3-888A-788ED60068BF}" sibTransId="{40C7EEC2-DF54-4EE7-B368-FE144D7A7BD5}"/>
    <dgm:cxn modelId="{3424D22B-0F19-44E4-B360-34BCC1511ADB}" srcId="{317E7383-7F76-4081-9E49-77448F87C2BB}" destId="{A8843B65-7A62-43A9-9A31-86C700ACAAE4}" srcOrd="1" destOrd="0" parTransId="{FF5536DD-82FC-4BD3-96A4-AA7DCDB16D48}" sibTransId="{B84EF41A-E740-4418-A5FA-CE8ABBE609B4}"/>
    <dgm:cxn modelId="{C9C2E0AB-B31D-4A6B-8DBC-4A03B7C3C1E6}" srcId="{9BD4BA92-51DD-4C2D-9BFC-CFF675709CE2}" destId="{61A290ED-742B-47F6-946D-D9D0F0169E9A}" srcOrd="2" destOrd="0" parTransId="{BEE3B4F1-ABE0-4166-ADFA-10A1F4927593}" sibTransId="{A127DA04-3501-40CA-B2E7-6A76D80A1A2D}"/>
    <dgm:cxn modelId="{E58B60A0-DA32-4649-8BFC-91CC0CBF4BBF}" type="presParOf" srcId="{1F0854E4-95C3-41EB-9080-601F376B0DD8}" destId="{526FC56A-718B-4ADF-80F0-010974CA3305}" srcOrd="0" destOrd="0" presId="urn:microsoft.com/office/officeart/2005/8/layout/chevron1"/>
    <dgm:cxn modelId="{37A67382-4CAF-4E38-8C20-61E5570E80B3}" type="presParOf" srcId="{526FC56A-718B-4ADF-80F0-010974CA3305}" destId="{8563F10C-0655-4BD3-96E3-C8BC8ADA6428}" srcOrd="0" destOrd="0" presId="urn:microsoft.com/office/officeart/2005/8/layout/chevron1"/>
    <dgm:cxn modelId="{52F1F1F4-EF90-49C7-8324-870D2BEFABF1}" type="presParOf" srcId="{526FC56A-718B-4ADF-80F0-010974CA3305}" destId="{66D116F9-A110-4786-9268-0D1B7C4A9ABB}" srcOrd="1" destOrd="0" presId="urn:microsoft.com/office/officeart/2005/8/layout/chevron1"/>
    <dgm:cxn modelId="{7A6B0A92-E507-4F95-B4FE-AB4B74D8BF0A}" type="presParOf" srcId="{1F0854E4-95C3-41EB-9080-601F376B0DD8}" destId="{2DBEFB0A-9E53-4223-B8F8-B47679815A8F}" srcOrd="1" destOrd="0" presId="urn:microsoft.com/office/officeart/2005/8/layout/chevron1"/>
    <dgm:cxn modelId="{C13CBA36-B490-49C9-B6D1-455035B0642B}" type="presParOf" srcId="{1F0854E4-95C3-41EB-9080-601F376B0DD8}" destId="{C8DF7518-EFF3-4752-A9B9-0BEA334A72C0}" srcOrd="2" destOrd="0" presId="urn:microsoft.com/office/officeart/2005/8/layout/chevron1"/>
    <dgm:cxn modelId="{55DF9BA3-3641-42E3-B112-A9B2B20F9B50}" type="presParOf" srcId="{C8DF7518-EFF3-4752-A9B9-0BEA334A72C0}" destId="{783CC537-852A-4B11-9461-FBFE188E0516}" srcOrd="0" destOrd="0" presId="urn:microsoft.com/office/officeart/2005/8/layout/chevron1"/>
    <dgm:cxn modelId="{6533DEBA-F428-4EC0-B16A-B3488E1D33C3}" type="presParOf" srcId="{C8DF7518-EFF3-4752-A9B9-0BEA334A72C0}" destId="{82D9E354-C625-475B-AFE4-1B99616DE875}" srcOrd="1" destOrd="0" presId="urn:microsoft.com/office/officeart/2005/8/layout/chevron1"/>
    <dgm:cxn modelId="{BD9D1FF4-C616-4B8E-BF15-984382F14B37}" type="presParOf" srcId="{1F0854E4-95C3-41EB-9080-601F376B0DD8}" destId="{3A84B6E1-9BFC-4368-8BA2-3B413CAF56AA}" srcOrd="3" destOrd="0" presId="urn:microsoft.com/office/officeart/2005/8/layout/chevron1"/>
    <dgm:cxn modelId="{C8701922-A871-4ED4-ADEA-AB96101C7F38}" type="presParOf" srcId="{1F0854E4-95C3-41EB-9080-601F376B0DD8}" destId="{D488D0F6-E629-42D1-BC0A-4467DE7EAA67}" srcOrd="4" destOrd="0" presId="urn:microsoft.com/office/officeart/2005/8/layout/chevron1"/>
    <dgm:cxn modelId="{18CDA0CA-55F3-4E66-9715-9A3641FD31DF}" type="presParOf" srcId="{D488D0F6-E629-42D1-BC0A-4467DE7EAA67}" destId="{A5D58414-164A-401A-9F39-DA469AAB6550}" srcOrd="0" destOrd="0" presId="urn:microsoft.com/office/officeart/2005/8/layout/chevron1"/>
    <dgm:cxn modelId="{E0BA8881-F1E2-4DA3-A95F-F7A4DFF8EBEF}" type="presParOf" srcId="{D488D0F6-E629-42D1-BC0A-4467DE7EAA67}" destId="{CC4EEEF0-FDA0-439C-9BCB-76C5052F2E1F}" srcOrd="1" destOrd="0" presId="urn:microsoft.com/office/officeart/2005/8/layout/chevron1"/>
  </dgm:cxnLst>
  <dgm:bg/>
  <dgm:whole>
    <a:ln w="9525" cap="flat" cmpd="sng" algn="ctr">
      <a:solidFill>
        <a:schemeClr val="bg1"/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7E7383-7F76-4081-9E49-77448F87C2BB}" type="doc">
      <dgm:prSet loTypeId="urn:microsoft.com/office/officeart/2005/8/layout/chevron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205BDF-C8B7-4349-B35B-1424B5B71CF9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  <a:p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830,5  </a:t>
          </a:r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  <a:endParaRPr lang="ru-RU" sz="18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99781D-E424-49E1-9116-3E7632316A9A}" type="parTrans" cxnId="{0F447FDA-AE7E-4ADE-AEF9-131912C109D4}">
      <dgm:prSet/>
      <dgm:spPr/>
      <dgm:t>
        <a:bodyPr/>
        <a:lstStyle/>
        <a:p>
          <a:endParaRPr lang="ru-RU"/>
        </a:p>
      </dgm:t>
    </dgm:pt>
    <dgm:pt modelId="{28F221EE-3E13-437F-9600-E8C785B03510}" type="sibTrans" cxnId="{0F447FDA-AE7E-4ADE-AEF9-131912C109D4}">
      <dgm:prSet/>
      <dgm:spPr/>
      <dgm:t>
        <a:bodyPr/>
        <a:lstStyle/>
        <a:p>
          <a:endParaRPr lang="ru-RU"/>
        </a:p>
      </dgm:t>
    </dgm:pt>
    <dgm:pt modelId="{B8814DBC-64EA-48FB-A79B-21182468E3C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</a:p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2 136,0 </a:t>
          </a:r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gm:t>
    </dgm:pt>
    <dgm:pt modelId="{FEB35BC6-96BD-45D7-A7C3-B92AC7636F0A}" type="parTrans" cxnId="{0849BDE0-4F64-4BBF-AD96-AC86D66A66D2}">
      <dgm:prSet/>
      <dgm:spPr/>
      <dgm:t>
        <a:bodyPr/>
        <a:lstStyle/>
        <a:p>
          <a:endParaRPr lang="ru-RU"/>
        </a:p>
      </dgm:t>
    </dgm:pt>
    <dgm:pt modelId="{2167BCEA-9BB5-4733-B20F-7FFC4DD6AFC2}" type="sibTrans" cxnId="{0849BDE0-4F64-4BBF-AD96-AC86D66A66D2}">
      <dgm:prSet/>
      <dgm:spPr/>
      <dgm:t>
        <a:bodyPr/>
        <a:lstStyle/>
        <a:p>
          <a:endParaRPr lang="ru-RU"/>
        </a:p>
      </dgm:t>
    </dgm:pt>
    <dgm:pt modelId="{B3DE6972-52FF-4D39-8300-9115DBD975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</a:t>
          </a:r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</a:p>
        <a:p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ru-RU" sz="18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254,8 </a:t>
          </a:r>
          <a:r>
            <a:rPr lang="ru-RU" sz="18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gm:t>
    </dgm:pt>
    <dgm:pt modelId="{813E8002-3B75-45FF-AAFB-1CF8B6C7B20E}" type="parTrans" cxnId="{04C76BBB-7FF8-4704-8314-5C56E0EB11A3}">
      <dgm:prSet/>
      <dgm:spPr/>
      <dgm:t>
        <a:bodyPr/>
        <a:lstStyle/>
        <a:p>
          <a:endParaRPr lang="ru-RU"/>
        </a:p>
      </dgm:t>
    </dgm:pt>
    <dgm:pt modelId="{F99B5C90-D023-4025-B906-1404D6BB6E14}" type="sibTrans" cxnId="{04C76BBB-7FF8-4704-8314-5C56E0EB11A3}">
      <dgm:prSet/>
      <dgm:spPr/>
      <dgm:t>
        <a:bodyPr/>
        <a:lstStyle/>
        <a:p>
          <a:endParaRPr lang="ru-RU"/>
        </a:p>
      </dgm:t>
    </dgm:pt>
    <dgm:pt modelId="{1F0854E4-95C3-41EB-9080-601F376B0DD8}" type="pres">
      <dgm:prSet presAssocID="{317E7383-7F76-4081-9E49-77448F87C2B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750E2-D125-492D-BB75-24E7048AB464}" type="pres">
      <dgm:prSet presAssocID="{36205BDF-C8B7-4349-B35B-1424B5B71CF9}" presName="parTxOnly" presStyleLbl="node1" presStyleIdx="0" presStyleCnt="3" custLinFactNeighborX="14188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BC9DD-60D7-465B-ABC8-52C64B2F0C1F}" type="pres">
      <dgm:prSet presAssocID="{28F221EE-3E13-437F-9600-E8C785B03510}" presName="parTxOnlySpace" presStyleCnt="0"/>
      <dgm:spPr/>
    </dgm:pt>
    <dgm:pt modelId="{855C1CDE-7FFA-46D3-9FB2-0BF009A63AEF}" type="pres">
      <dgm:prSet presAssocID="{B8814DBC-64EA-48FB-A79B-21182468E3CF}" presName="parTxOnly" presStyleLbl="node1" presStyleIdx="1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DBB95E-32F9-43B6-9F8E-532AD553344A}" type="pres">
      <dgm:prSet presAssocID="{2167BCEA-9BB5-4733-B20F-7FFC4DD6AFC2}" presName="parTxOnlySpace" presStyleCnt="0"/>
      <dgm:spPr/>
    </dgm:pt>
    <dgm:pt modelId="{D84EB72B-AF93-4DBA-81A2-C9FAB55FA775}" type="pres">
      <dgm:prSet presAssocID="{B3DE6972-52FF-4D39-8300-9115DBD9759F}" presName="parTxOnly" presStyleLbl="node1" presStyleIdx="2" presStyleCnt="3" custLinFactNeighborX="34259" custLinFactNeighborY="-7445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FBEEB3-2F1E-4F20-9A1D-8096B7EC7AAF}" type="presOf" srcId="{317E7383-7F76-4081-9E49-77448F87C2BB}" destId="{1F0854E4-95C3-41EB-9080-601F376B0DD8}" srcOrd="0" destOrd="0" presId="urn:microsoft.com/office/officeart/2005/8/layout/chevron1"/>
    <dgm:cxn modelId="{04C76BBB-7FF8-4704-8314-5C56E0EB11A3}" srcId="{317E7383-7F76-4081-9E49-77448F87C2BB}" destId="{B3DE6972-52FF-4D39-8300-9115DBD9759F}" srcOrd="2" destOrd="0" parTransId="{813E8002-3B75-45FF-AAFB-1CF8B6C7B20E}" sibTransId="{F99B5C90-D023-4025-B906-1404D6BB6E14}"/>
    <dgm:cxn modelId="{0849BDE0-4F64-4BBF-AD96-AC86D66A66D2}" srcId="{317E7383-7F76-4081-9E49-77448F87C2BB}" destId="{B8814DBC-64EA-48FB-A79B-21182468E3CF}" srcOrd="1" destOrd="0" parTransId="{FEB35BC6-96BD-45D7-A7C3-B92AC7636F0A}" sibTransId="{2167BCEA-9BB5-4733-B20F-7FFC4DD6AFC2}"/>
    <dgm:cxn modelId="{0F447FDA-AE7E-4ADE-AEF9-131912C109D4}" srcId="{317E7383-7F76-4081-9E49-77448F87C2BB}" destId="{36205BDF-C8B7-4349-B35B-1424B5B71CF9}" srcOrd="0" destOrd="0" parTransId="{9899781D-E424-49E1-9116-3E7632316A9A}" sibTransId="{28F221EE-3E13-437F-9600-E8C785B03510}"/>
    <dgm:cxn modelId="{2D04FD6D-46E7-40F2-969C-931077458876}" type="presOf" srcId="{B3DE6972-52FF-4D39-8300-9115DBD9759F}" destId="{D84EB72B-AF93-4DBA-81A2-C9FAB55FA775}" srcOrd="0" destOrd="0" presId="urn:microsoft.com/office/officeart/2005/8/layout/chevron1"/>
    <dgm:cxn modelId="{D253F6AC-6915-4AA9-AEA5-C6F4A5FC18EE}" type="presOf" srcId="{B8814DBC-64EA-48FB-A79B-21182468E3CF}" destId="{855C1CDE-7FFA-46D3-9FB2-0BF009A63AEF}" srcOrd="0" destOrd="0" presId="urn:microsoft.com/office/officeart/2005/8/layout/chevron1"/>
    <dgm:cxn modelId="{ADE6CF59-B3B2-4BAB-91C1-BC2CB6FBF086}" type="presOf" srcId="{36205BDF-C8B7-4349-B35B-1424B5B71CF9}" destId="{2EC750E2-D125-492D-BB75-24E7048AB464}" srcOrd="0" destOrd="0" presId="urn:microsoft.com/office/officeart/2005/8/layout/chevron1"/>
    <dgm:cxn modelId="{06F6FA79-FBF7-4659-AAEC-826DD6411814}" type="presParOf" srcId="{1F0854E4-95C3-41EB-9080-601F376B0DD8}" destId="{2EC750E2-D125-492D-BB75-24E7048AB464}" srcOrd="0" destOrd="0" presId="urn:microsoft.com/office/officeart/2005/8/layout/chevron1"/>
    <dgm:cxn modelId="{AF01A3E9-FB9E-45F9-BB97-C15308A00C04}" type="presParOf" srcId="{1F0854E4-95C3-41EB-9080-601F376B0DD8}" destId="{E89BC9DD-60D7-465B-ABC8-52C64B2F0C1F}" srcOrd="1" destOrd="0" presId="urn:microsoft.com/office/officeart/2005/8/layout/chevron1"/>
    <dgm:cxn modelId="{29FB57DF-5315-4A4E-B29F-5770AB4B8EED}" type="presParOf" srcId="{1F0854E4-95C3-41EB-9080-601F376B0DD8}" destId="{855C1CDE-7FFA-46D3-9FB2-0BF009A63AEF}" srcOrd="2" destOrd="0" presId="urn:microsoft.com/office/officeart/2005/8/layout/chevron1"/>
    <dgm:cxn modelId="{B6C559A8-64BC-4E7B-A781-F55A62C365DC}" type="presParOf" srcId="{1F0854E4-95C3-41EB-9080-601F376B0DD8}" destId="{71DBB95E-32F9-43B6-9F8E-532AD553344A}" srcOrd="3" destOrd="0" presId="urn:microsoft.com/office/officeart/2005/8/layout/chevron1"/>
    <dgm:cxn modelId="{6E2EEC51-3D6D-4C65-8147-77AEC40339ED}" type="presParOf" srcId="{1F0854E4-95C3-41EB-9080-601F376B0DD8}" destId="{D84EB72B-AF93-4DBA-81A2-C9FAB55FA77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D3B589C-F15B-40C2-BA0C-2D826816CEDD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9F3D29-40F7-4FF8-B95F-1E96AEC5F00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</dgm:t>
    </dgm:pt>
    <dgm:pt modelId="{535DBFD4-5F0D-411C-92B4-274C59A110EE}" type="parTrans" cxnId="{A90D1B2B-8BD7-499D-A064-C44592462C28}">
      <dgm:prSet/>
      <dgm:spPr/>
      <dgm:t>
        <a:bodyPr/>
        <a:lstStyle/>
        <a:p>
          <a:endParaRPr lang="ru-RU"/>
        </a:p>
      </dgm:t>
    </dgm:pt>
    <dgm:pt modelId="{0FED88E7-1AD0-4856-AB55-4E8D051192A8}" type="sibTrans" cxnId="{A90D1B2B-8BD7-499D-A064-C44592462C28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3A2491E9-AE0D-4CCE-9451-1B5A346505E8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25 603,1             </a:t>
          </a:r>
          <a:r>
            <a:rPr lang="ru-RU" sz="200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E254D00-7F65-4E43-A656-2ABE6D23C6A0}" type="parTrans" cxnId="{5642C281-81D9-4684-8856-BDA2DFBC7373}">
      <dgm:prSet/>
      <dgm:spPr/>
      <dgm:t>
        <a:bodyPr/>
        <a:lstStyle/>
        <a:p>
          <a:endParaRPr lang="ru-RU"/>
        </a:p>
      </dgm:t>
    </dgm:pt>
    <dgm:pt modelId="{B2CA25F9-6F15-4CE5-AAA4-DF2C3048C51B}" type="sibTrans" cxnId="{5642C281-81D9-4684-8856-BDA2DFBC7373}">
      <dgm:prSet/>
      <dgm:spPr/>
      <dgm:t>
        <a:bodyPr/>
        <a:lstStyle/>
        <a:p>
          <a:endParaRPr lang="ru-RU"/>
        </a:p>
      </dgm:t>
    </dgm:pt>
    <dgm:pt modelId="{A7E209C7-D7D9-4397-857A-1090AF9EBD6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2022год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A77379-31B0-4D0F-9B7F-8A420BBFADF2}" type="parTrans" cxnId="{13B9935B-6D6E-4525-84FE-51B5C51E55B3}">
      <dgm:prSet/>
      <dgm:spPr/>
      <dgm:t>
        <a:bodyPr/>
        <a:lstStyle/>
        <a:p>
          <a:endParaRPr lang="ru-RU"/>
        </a:p>
      </dgm:t>
    </dgm:pt>
    <dgm:pt modelId="{4886C673-BFA2-42E8-8F6F-ED634B13DDE5}" type="sibTrans" cxnId="{13B9935B-6D6E-4525-84FE-51B5C51E55B3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69EC13D5-B921-463A-8D6D-03BED8F85B00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21 601,8              </a:t>
          </a:r>
          <a:r>
            <a:rPr lang="ru-RU" sz="200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09E713-DA71-44B9-A57C-9CD8FE4F4938}" type="parTrans" cxnId="{BFE36BF2-E074-4018-A786-6E1CBC29A8D7}">
      <dgm:prSet/>
      <dgm:spPr/>
      <dgm:t>
        <a:bodyPr/>
        <a:lstStyle/>
        <a:p>
          <a:endParaRPr lang="ru-RU"/>
        </a:p>
      </dgm:t>
    </dgm:pt>
    <dgm:pt modelId="{73B1272E-401F-4B7E-8D0E-0F7460B315AD}" type="sibTrans" cxnId="{BFE36BF2-E074-4018-A786-6E1CBC29A8D7}">
      <dgm:prSet/>
      <dgm:spPr/>
      <dgm:t>
        <a:bodyPr/>
        <a:lstStyle/>
        <a:p>
          <a:endParaRPr lang="ru-RU"/>
        </a:p>
      </dgm:t>
    </dgm:pt>
    <dgm:pt modelId="{F54B84FE-CCD4-4AD9-9563-39316F28BC7E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</a:t>
          </a:r>
          <a:r>
            <a: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</dgm:t>
    </dgm:pt>
    <dgm:pt modelId="{284487BF-8CDE-4E72-90D6-2EB462413B3D}" type="parTrans" cxnId="{06C8CF28-D0EE-4E48-AC1C-2CC604840C42}">
      <dgm:prSet/>
      <dgm:spPr/>
      <dgm:t>
        <a:bodyPr/>
        <a:lstStyle/>
        <a:p>
          <a:endParaRPr lang="ru-RU"/>
        </a:p>
      </dgm:t>
    </dgm:pt>
    <dgm:pt modelId="{CC5352CE-3032-46DA-AC46-E67BC17B925A}" type="sibTrans" cxnId="{06C8CF28-D0EE-4E48-AC1C-2CC604840C42}">
      <dgm:prSet/>
      <dgm:spPr/>
      <dgm:t>
        <a:bodyPr/>
        <a:lstStyle/>
        <a:p>
          <a:endParaRPr lang="ru-RU"/>
        </a:p>
      </dgm:t>
    </dgm:pt>
    <dgm:pt modelId="{2C5467F6-9D84-4F52-B63C-3619EC5607B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30 469,2                </a:t>
          </a:r>
          <a:r>
            <a:rPr lang="ru-RU" sz="200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rPr>
            <a:t>тыс. руб.</a:t>
          </a:r>
          <a:endParaRPr lang="ru-RU" sz="2000" b="1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116856-4D1F-491B-ADA7-4B888E0839A5}" type="parTrans" cxnId="{B6CFD1F5-1E4B-4C14-94B2-CF8FD0DAE9C7}">
      <dgm:prSet/>
      <dgm:spPr/>
      <dgm:t>
        <a:bodyPr/>
        <a:lstStyle/>
        <a:p>
          <a:endParaRPr lang="ru-RU"/>
        </a:p>
      </dgm:t>
    </dgm:pt>
    <dgm:pt modelId="{EDB14845-E04F-42BD-947A-A7F8A5E341F9}" type="sibTrans" cxnId="{B6CFD1F5-1E4B-4C14-94B2-CF8FD0DAE9C7}">
      <dgm:prSet/>
      <dgm:spPr/>
      <dgm:t>
        <a:bodyPr/>
        <a:lstStyle/>
        <a:p>
          <a:endParaRPr lang="ru-RU"/>
        </a:p>
      </dgm:t>
    </dgm:pt>
    <dgm:pt modelId="{2982916E-767D-45D7-BF99-A187641B012E}" type="pres">
      <dgm:prSet presAssocID="{3D3B589C-F15B-40C2-BA0C-2D826816CED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59AF5CB-9CF8-4F53-BDE0-F8CB308F3DA9}" type="pres">
      <dgm:prSet presAssocID="{D19F3D29-40F7-4FF8-B95F-1E96AEC5F002}" presName="node" presStyleLbl="node1" presStyleIdx="0" presStyleCnt="3" custLinFactNeighborX="7137" custLinFactNeighborY="-21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87C66-4915-45A7-8679-DECDF560F545}" type="pres">
      <dgm:prSet presAssocID="{0FED88E7-1AD0-4856-AB55-4E8D051192A8}" presName="sibTrans" presStyleLbl="sibTrans2D1" presStyleIdx="0" presStyleCnt="2"/>
      <dgm:spPr/>
      <dgm:t>
        <a:bodyPr/>
        <a:lstStyle/>
        <a:p>
          <a:endParaRPr lang="ru-RU"/>
        </a:p>
      </dgm:t>
    </dgm:pt>
    <dgm:pt modelId="{8F55E3DD-48FB-4575-AC39-3F6DECFEBE9C}" type="pres">
      <dgm:prSet presAssocID="{0FED88E7-1AD0-4856-AB55-4E8D051192A8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49E5FB5A-C26F-46F4-9B18-07EFE1258F47}" type="pres">
      <dgm:prSet presAssocID="{A7E209C7-D7D9-4397-857A-1090AF9EBD60}" presName="node" presStyleLbl="node1" presStyleIdx="1" presStyleCnt="3" custLinFactNeighborX="130" custLinFactNeighborY="-21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57DA7-FEDD-4745-B007-A4575FA453EC}" type="pres">
      <dgm:prSet presAssocID="{4886C673-BFA2-42E8-8F6F-ED634B13DDE5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C1EDB67-F3C8-4F7D-A697-6B7DBC99E297}" type="pres">
      <dgm:prSet presAssocID="{4886C673-BFA2-42E8-8F6F-ED634B13DDE5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022CE2DE-EB10-417A-A138-4FE101276A2D}" type="pres">
      <dgm:prSet presAssocID="{F54B84FE-CCD4-4AD9-9563-39316F28BC7E}" presName="node" presStyleLbl="node1" presStyleIdx="2" presStyleCnt="3" custLinFactNeighborX="-10236" custLinFactNeighborY="-213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2107CA-9712-4D22-AD96-C3DA7F834F78}" type="presOf" srcId="{F54B84FE-CCD4-4AD9-9563-39316F28BC7E}" destId="{022CE2DE-EB10-417A-A138-4FE101276A2D}" srcOrd="0" destOrd="0" presId="urn:microsoft.com/office/officeart/2005/8/layout/process1"/>
    <dgm:cxn modelId="{103BF692-2B70-44B6-BAC6-725B28E222AA}" type="presOf" srcId="{4886C673-BFA2-42E8-8F6F-ED634B13DDE5}" destId="{6C1EDB67-F3C8-4F7D-A697-6B7DBC99E297}" srcOrd="1" destOrd="0" presId="urn:microsoft.com/office/officeart/2005/8/layout/process1"/>
    <dgm:cxn modelId="{3F9C2ED7-828D-4C1B-AE65-CAB9672C977E}" type="presOf" srcId="{4886C673-BFA2-42E8-8F6F-ED634B13DDE5}" destId="{32357DA7-FEDD-4745-B007-A4575FA453EC}" srcOrd="0" destOrd="0" presId="urn:microsoft.com/office/officeart/2005/8/layout/process1"/>
    <dgm:cxn modelId="{B6CFD1F5-1E4B-4C14-94B2-CF8FD0DAE9C7}" srcId="{F54B84FE-CCD4-4AD9-9563-39316F28BC7E}" destId="{2C5467F6-9D84-4F52-B63C-3619EC5607B2}" srcOrd="0" destOrd="0" parTransId="{F4116856-4D1F-491B-ADA7-4B888E0839A5}" sibTransId="{EDB14845-E04F-42BD-947A-A7F8A5E341F9}"/>
    <dgm:cxn modelId="{2BFAE865-26E0-47EA-81C9-74E252064EAA}" type="presOf" srcId="{A7E209C7-D7D9-4397-857A-1090AF9EBD60}" destId="{49E5FB5A-C26F-46F4-9B18-07EFE1258F47}" srcOrd="0" destOrd="0" presId="urn:microsoft.com/office/officeart/2005/8/layout/process1"/>
    <dgm:cxn modelId="{13B9935B-6D6E-4525-84FE-51B5C51E55B3}" srcId="{3D3B589C-F15B-40C2-BA0C-2D826816CEDD}" destId="{A7E209C7-D7D9-4397-857A-1090AF9EBD60}" srcOrd="1" destOrd="0" parTransId="{E9A77379-31B0-4D0F-9B7F-8A420BBFADF2}" sibTransId="{4886C673-BFA2-42E8-8F6F-ED634B13DDE5}"/>
    <dgm:cxn modelId="{BFE36BF2-E074-4018-A786-6E1CBC29A8D7}" srcId="{A7E209C7-D7D9-4397-857A-1090AF9EBD60}" destId="{69EC13D5-B921-463A-8D6D-03BED8F85B00}" srcOrd="0" destOrd="0" parTransId="{1D09E713-DA71-44B9-A57C-9CD8FE4F4938}" sibTransId="{73B1272E-401F-4B7E-8D0E-0F7460B315AD}"/>
    <dgm:cxn modelId="{56A0F188-4641-4B5E-8686-EDA88367CB06}" type="presOf" srcId="{3A2491E9-AE0D-4CCE-9451-1B5A346505E8}" destId="{559AF5CB-9CF8-4F53-BDE0-F8CB308F3DA9}" srcOrd="0" destOrd="1" presId="urn:microsoft.com/office/officeart/2005/8/layout/process1"/>
    <dgm:cxn modelId="{8F92C6F9-7884-4860-9F77-EE7FBB9A794B}" type="presOf" srcId="{0FED88E7-1AD0-4856-AB55-4E8D051192A8}" destId="{A5487C66-4915-45A7-8679-DECDF560F545}" srcOrd="0" destOrd="0" presId="urn:microsoft.com/office/officeart/2005/8/layout/process1"/>
    <dgm:cxn modelId="{0DFAFB59-6720-41A5-ACB0-91BC3FEA6454}" type="presOf" srcId="{2C5467F6-9D84-4F52-B63C-3619EC5607B2}" destId="{022CE2DE-EB10-417A-A138-4FE101276A2D}" srcOrd="0" destOrd="1" presId="urn:microsoft.com/office/officeart/2005/8/layout/process1"/>
    <dgm:cxn modelId="{6BFF4BA5-9BF7-488F-807B-35D4570496EA}" type="presOf" srcId="{3D3B589C-F15B-40C2-BA0C-2D826816CEDD}" destId="{2982916E-767D-45D7-BF99-A187641B012E}" srcOrd="0" destOrd="0" presId="urn:microsoft.com/office/officeart/2005/8/layout/process1"/>
    <dgm:cxn modelId="{5642C281-81D9-4684-8856-BDA2DFBC7373}" srcId="{D19F3D29-40F7-4FF8-B95F-1E96AEC5F002}" destId="{3A2491E9-AE0D-4CCE-9451-1B5A346505E8}" srcOrd="0" destOrd="0" parTransId="{7E254D00-7F65-4E43-A656-2ABE6D23C6A0}" sibTransId="{B2CA25F9-6F15-4CE5-AAA4-DF2C3048C51B}"/>
    <dgm:cxn modelId="{DDF59C4A-F0DC-499E-B81F-8FC1289A32CA}" type="presOf" srcId="{69EC13D5-B921-463A-8D6D-03BED8F85B00}" destId="{49E5FB5A-C26F-46F4-9B18-07EFE1258F47}" srcOrd="0" destOrd="1" presId="urn:microsoft.com/office/officeart/2005/8/layout/process1"/>
    <dgm:cxn modelId="{A90D1B2B-8BD7-499D-A064-C44592462C28}" srcId="{3D3B589C-F15B-40C2-BA0C-2D826816CEDD}" destId="{D19F3D29-40F7-4FF8-B95F-1E96AEC5F002}" srcOrd="0" destOrd="0" parTransId="{535DBFD4-5F0D-411C-92B4-274C59A110EE}" sibTransId="{0FED88E7-1AD0-4856-AB55-4E8D051192A8}"/>
    <dgm:cxn modelId="{06C8CF28-D0EE-4E48-AC1C-2CC604840C42}" srcId="{3D3B589C-F15B-40C2-BA0C-2D826816CEDD}" destId="{F54B84FE-CCD4-4AD9-9563-39316F28BC7E}" srcOrd="2" destOrd="0" parTransId="{284487BF-8CDE-4E72-90D6-2EB462413B3D}" sibTransId="{CC5352CE-3032-46DA-AC46-E67BC17B925A}"/>
    <dgm:cxn modelId="{A980A2B2-4CF1-4C5E-BA8F-392E672174DA}" type="presOf" srcId="{D19F3D29-40F7-4FF8-B95F-1E96AEC5F002}" destId="{559AF5CB-9CF8-4F53-BDE0-F8CB308F3DA9}" srcOrd="0" destOrd="0" presId="urn:microsoft.com/office/officeart/2005/8/layout/process1"/>
    <dgm:cxn modelId="{F5919E70-AC95-4CE5-B00A-70BCF9F54FBB}" type="presOf" srcId="{0FED88E7-1AD0-4856-AB55-4E8D051192A8}" destId="{8F55E3DD-48FB-4575-AC39-3F6DECFEBE9C}" srcOrd="1" destOrd="0" presId="urn:microsoft.com/office/officeart/2005/8/layout/process1"/>
    <dgm:cxn modelId="{4B5655E5-1630-406A-BF1C-87C420095B95}" type="presParOf" srcId="{2982916E-767D-45D7-BF99-A187641B012E}" destId="{559AF5CB-9CF8-4F53-BDE0-F8CB308F3DA9}" srcOrd="0" destOrd="0" presId="urn:microsoft.com/office/officeart/2005/8/layout/process1"/>
    <dgm:cxn modelId="{AEEB422F-6842-4B61-ACA4-2EFBBAAE6B07}" type="presParOf" srcId="{2982916E-767D-45D7-BF99-A187641B012E}" destId="{A5487C66-4915-45A7-8679-DECDF560F545}" srcOrd="1" destOrd="0" presId="urn:microsoft.com/office/officeart/2005/8/layout/process1"/>
    <dgm:cxn modelId="{38ECE559-6ACE-49E6-88AD-0BDA5C5D213A}" type="presParOf" srcId="{A5487C66-4915-45A7-8679-DECDF560F545}" destId="{8F55E3DD-48FB-4575-AC39-3F6DECFEBE9C}" srcOrd="0" destOrd="0" presId="urn:microsoft.com/office/officeart/2005/8/layout/process1"/>
    <dgm:cxn modelId="{C5737C40-EF26-44C8-869F-B2DECC0E4282}" type="presParOf" srcId="{2982916E-767D-45D7-BF99-A187641B012E}" destId="{49E5FB5A-C26F-46F4-9B18-07EFE1258F47}" srcOrd="2" destOrd="0" presId="urn:microsoft.com/office/officeart/2005/8/layout/process1"/>
    <dgm:cxn modelId="{E8E09168-1D73-4D01-A36C-9177386510B1}" type="presParOf" srcId="{2982916E-767D-45D7-BF99-A187641B012E}" destId="{32357DA7-FEDD-4745-B007-A4575FA453EC}" srcOrd="3" destOrd="0" presId="urn:microsoft.com/office/officeart/2005/8/layout/process1"/>
    <dgm:cxn modelId="{E1613130-A28A-4315-A9BD-D78C7DE578C2}" type="presParOf" srcId="{32357DA7-FEDD-4745-B007-A4575FA453EC}" destId="{6C1EDB67-F3C8-4F7D-A697-6B7DBC99E297}" srcOrd="0" destOrd="0" presId="urn:microsoft.com/office/officeart/2005/8/layout/process1"/>
    <dgm:cxn modelId="{EA831426-8DE0-4B20-8803-E5C5DB793DC2}" type="presParOf" srcId="{2982916E-767D-45D7-BF99-A187641B012E}" destId="{022CE2DE-EB10-417A-A138-4FE101276A2D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B87BE54-C644-49AA-921E-284DA5D781F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6DF9105-E4A8-479F-A5A7-2EE952EFECE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Субсидии   </a:t>
          </a:r>
          <a:r>
            <a:rPr lang="ru-RU" sz="16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137 659 </a:t>
          </a:r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gm:t>
    </dgm:pt>
    <dgm:pt modelId="{CFDB9AEC-4FEB-4551-907E-6A3CEA3E37F8}" type="parTrans" cxnId="{BB9961AC-EC9C-4D1C-BDA7-FDBBC76D082E}">
      <dgm:prSet/>
      <dgm:spPr/>
      <dgm:t>
        <a:bodyPr/>
        <a:lstStyle/>
        <a:p>
          <a:endParaRPr lang="ru-RU"/>
        </a:p>
      </dgm:t>
    </dgm:pt>
    <dgm:pt modelId="{F66175A5-1E68-44F6-9B33-C22DC597A393}" type="sibTrans" cxnId="{BB9961AC-EC9C-4D1C-BDA7-FDBBC76D082E}">
      <dgm:prSet/>
      <dgm:spPr/>
      <dgm:t>
        <a:bodyPr/>
        <a:lstStyle/>
        <a:p>
          <a:endParaRPr lang="ru-RU"/>
        </a:p>
      </dgm:t>
    </dgm:pt>
    <dgm:pt modelId="{BDD76FDE-5B9C-4402-AE2A-43CE8753390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Субвенции </a:t>
          </a:r>
          <a:r>
            <a:rPr lang="ru-RU" sz="16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466 383 </a:t>
          </a:r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gm:t>
    </dgm:pt>
    <dgm:pt modelId="{1227567F-CF9E-4728-867E-B8B3C180C9D6}" type="parTrans" cxnId="{F5D35FFE-B48E-4B61-B7AC-1C133C871CAE}">
      <dgm:prSet/>
      <dgm:spPr/>
      <dgm:t>
        <a:bodyPr/>
        <a:lstStyle/>
        <a:p>
          <a:endParaRPr lang="ru-RU"/>
        </a:p>
      </dgm:t>
    </dgm:pt>
    <dgm:pt modelId="{57464671-9D6B-433A-BFA6-608114EA08E3}" type="sibTrans" cxnId="{F5D35FFE-B48E-4B61-B7AC-1C133C871CAE}">
      <dgm:prSet/>
      <dgm:spPr/>
      <dgm:t>
        <a:bodyPr/>
        <a:lstStyle/>
        <a:p>
          <a:endParaRPr lang="ru-RU"/>
        </a:p>
      </dgm:t>
    </dgm:pt>
    <dgm:pt modelId="{57841FBC-91D6-41E1-B9A1-C6D26F285B9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</a:t>
          </a:r>
          <a:r>
            <a:rPr lang="ru-RU" sz="16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88 417 </a:t>
          </a:r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gm:t>
    </dgm:pt>
    <dgm:pt modelId="{C7D1191D-A50B-4662-A65A-C946240A83B4}" type="parTrans" cxnId="{00353F57-B89B-4B6E-96AA-DB8435D10BA6}">
      <dgm:prSet/>
      <dgm:spPr/>
      <dgm:t>
        <a:bodyPr/>
        <a:lstStyle/>
        <a:p>
          <a:endParaRPr lang="ru-RU"/>
        </a:p>
      </dgm:t>
    </dgm:pt>
    <dgm:pt modelId="{C6D1749D-2CAC-4870-B1D0-57E969C4B597}" type="sibTrans" cxnId="{00353F57-B89B-4B6E-96AA-DB8435D10BA6}">
      <dgm:prSet/>
      <dgm:spPr/>
      <dgm:t>
        <a:bodyPr/>
        <a:lstStyle/>
        <a:p>
          <a:endParaRPr lang="ru-RU"/>
        </a:p>
      </dgm:t>
    </dgm:pt>
    <dgm:pt modelId="{967AF326-2AB7-40CD-9FC1-91BBF34CAF7C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Дотации  </a:t>
          </a:r>
          <a:r>
            <a:rPr lang="ru-RU" sz="16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175 873 </a:t>
          </a:r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gm:t>
    </dgm:pt>
    <dgm:pt modelId="{34F48F7C-730B-4A89-98B8-3433DEB8D13B}" type="parTrans" cxnId="{519029D7-FC4D-4358-ADC0-AB659B4E9F0A}">
      <dgm:prSet/>
      <dgm:spPr/>
      <dgm:t>
        <a:bodyPr/>
        <a:lstStyle/>
        <a:p>
          <a:endParaRPr lang="ru-RU"/>
        </a:p>
      </dgm:t>
    </dgm:pt>
    <dgm:pt modelId="{D5F643B2-6231-4982-9BFE-0AAA0841FB6F}" type="sibTrans" cxnId="{519029D7-FC4D-4358-ADC0-AB659B4E9F0A}">
      <dgm:prSet/>
      <dgm:spPr/>
      <dgm:t>
        <a:bodyPr/>
        <a:lstStyle/>
        <a:p>
          <a:endParaRPr lang="ru-RU"/>
        </a:p>
      </dgm:t>
    </dgm:pt>
    <dgm:pt modelId="{B5FE02E8-2112-401A-AB1D-99BFDFA01E72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Прочие безвозмездные поступления </a:t>
          </a:r>
          <a:r>
            <a:rPr lang="ru-RU" sz="16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2 764 </a:t>
          </a:r>
          <a:r>
            <a:rPr lang="ru-RU" sz="1600" b="1" dirty="0" err="1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1523A086-4562-462B-A976-83C6642F68FD}" type="parTrans" cxnId="{AE7BB5B5-457A-4AC2-9E56-890302D9C991}">
      <dgm:prSet/>
      <dgm:spPr/>
      <dgm:t>
        <a:bodyPr/>
        <a:lstStyle/>
        <a:p>
          <a:endParaRPr lang="ru-RU"/>
        </a:p>
      </dgm:t>
    </dgm:pt>
    <dgm:pt modelId="{4D16EAA7-4429-41A5-AF08-5C667B5822AF}" type="sibTrans" cxnId="{AE7BB5B5-457A-4AC2-9E56-890302D9C991}">
      <dgm:prSet/>
      <dgm:spPr/>
      <dgm:t>
        <a:bodyPr/>
        <a:lstStyle/>
        <a:p>
          <a:endParaRPr lang="ru-RU"/>
        </a:p>
      </dgm:t>
    </dgm:pt>
    <dgm:pt modelId="{4B38DF11-4F2B-4F87-80E1-9D44FC50C29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субсидий  и субвенций, имеющих целевое значение прошлых лет из бюджета </a:t>
          </a:r>
          <a:r>
            <a:rPr lang="ru-RU" sz="16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-9 629 </a:t>
          </a:r>
          <a:r>
            <a:rPr lang="ru-RU" sz="1600" b="1" dirty="0" err="1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6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ru-RU" sz="16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BFCC02-20D9-4F5A-AABB-2ED289A2F3B0}" type="parTrans" cxnId="{901D6C72-F988-4333-B19B-F8D9C9907BC4}">
      <dgm:prSet/>
      <dgm:spPr/>
      <dgm:t>
        <a:bodyPr/>
        <a:lstStyle/>
        <a:p>
          <a:endParaRPr lang="ru-RU"/>
        </a:p>
      </dgm:t>
    </dgm:pt>
    <dgm:pt modelId="{8608344D-C9C8-485D-A1ED-76CE9CF38BDE}" type="sibTrans" cxnId="{901D6C72-F988-4333-B19B-F8D9C9907BC4}">
      <dgm:prSet/>
      <dgm:spPr/>
      <dgm:t>
        <a:bodyPr/>
        <a:lstStyle/>
        <a:p>
          <a:endParaRPr lang="ru-RU"/>
        </a:p>
      </dgm:t>
    </dgm:pt>
    <dgm:pt modelId="{4435906B-D20B-4E53-BB35-50E4D8383ADF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бюджетов бюджетной системы РФ от возврата остатков субсидий, субвенций и иных межбюджетных трансфертов, имеющих целевое назначение, прошлых лет  314 </a:t>
          </a:r>
          <a:r>
            <a:rPr lang="ru-RU" sz="1600" b="1" dirty="0" err="1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т.р</a:t>
          </a:r>
          <a:r>
            <a:rPr lang="ru-RU" sz="16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r>
            <a:rPr lang="ru-RU" sz="1600" b="1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ru-RU" sz="1600" b="1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355ADE-3C60-4688-A890-1A456D9ACD38}" type="parTrans" cxnId="{8FE6454F-891A-4F47-A0CB-AB0611688CB7}">
      <dgm:prSet/>
      <dgm:spPr/>
      <dgm:t>
        <a:bodyPr/>
        <a:lstStyle/>
        <a:p>
          <a:endParaRPr lang="ru-RU"/>
        </a:p>
      </dgm:t>
    </dgm:pt>
    <dgm:pt modelId="{30F1A9BC-5C11-4487-8229-A07084330030}" type="sibTrans" cxnId="{8FE6454F-891A-4F47-A0CB-AB0611688CB7}">
      <dgm:prSet/>
      <dgm:spPr/>
      <dgm:t>
        <a:bodyPr/>
        <a:lstStyle/>
        <a:p>
          <a:endParaRPr lang="ru-RU"/>
        </a:p>
      </dgm:t>
    </dgm:pt>
    <dgm:pt modelId="{DAB0C468-840F-4D90-9384-4161C4F9DC3A}" type="pres">
      <dgm:prSet presAssocID="{FB87BE54-C644-49AA-921E-284DA5D781FC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0A6D6A5-899D-43C2-B725-7D3734959374}" type="pres">
      <dgm:prSet presAssocID="{967AF326-2AB7-40CD-9FC1-91BBF34CAF7C}" presName="linNode" presStyleCnt="0"/>
      <dgm:spPr/>
    </dgm:pt>
    <dgm:pt modelId="{CCE8DC65-6C07-4907-93D2-0D593CB1D503}" type="pres">
      <dgm:prSet presAssocID="{967AF326-2AB7-40CD-9FC1-91BBF34CAF7C}" presName="parentText" presStyleLbl="node1" presStyleIdx="0" presStyleCnt="7" custScaleX="277778" custScaleY="22001" custLinFactNeighborX="20117" custLinFactNeighborY="362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04445C-F3DA-425A-A6F3-30E956F71956}" type="pres">
      <dgm:prSet presAssocID="{D5F643B2-6231-4982-9BFE-0AAA0841FB6F}" presName="sp" presStyleCnt="0"/>
      <dgm:spPr/>
    </dgm:pt>
    <dgm:pt modelId="{9AF50C05-072F-4133-823B-5004247A34CB}" type="pres">
      <dgm:prSet presAssocID="{46DF9105-E4A8-479F-A5A7-2EE952EFECEF}" presName="linNode" presStyleCnt="0"/>
      <dgm:spPr/>
    </dgm:pt>
    <dgm:pt modelId="{5E6BEC5E-32AF-420A-8A54-AE3AB00669CD}" type="pres">
      <dgm:prSet presAssocID="{46DF9105-E4A8-479F-A5A7-2EE952EFECEF}" presName="parentText" presStyleLbl="node1" presStyleIdx="1" presStyleCnt="7" custScaleX="277778" custScaleY="19436" custLinFactNeighborX="20353" custLinFactNeighborY="62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7281AA-A2B8-40C5-A79B-4355106D6B53}" type="pres">
      <dgm:prSet presAssocID="{F66175A5-1E68-44F6-9B33-C22DC597A393}" presName="sp" presStyleCnt="0"/>
      <dgm:spPr/>
    </dgm:pt>
    <dgm:pt modelId="{FF9DFBA9-2AFF-4B96-8B38-ED9E16C4A4E0}" type="pres">
      <dgm:prSet presAssocID="{BDD76FDE-5B9C-4402-AE2A-43CE8753390B}" presName="linNode" presStyleCnt="0"/>
      <dgm:spPr/>
    </dgm:pt>
    <dgm:pt modelId="{5EC9994E-3363-461F-9E42-49D4FDC2796D}" type="pres">
      <dgm:prSet presAssocID="{BDD76FDE-5B9C-4402-AE2A-43CE8753390B}" presName="parentText" presStyleLbl="node1" presStyleIdx="2" presStyleCnt="7" custScaleX="277778" custScaleY="17294" custLinFactNeighborX="1906" custLinFactNeighborY="4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7F77F7-A521-4CCE-BDAE-CCBB31CD9F4C}" type="pres">
      <dgm:prSet presAssocID="{57464671-9D6B-433A-BFA6-608114EA08E3}" presName="sp" presStyleCnt="0"/>
      <dgm:spPr/>
    </dgm:pt>
    <dgm:pt modelId="{C65982DC-2BF9-43A9-B676-67615ADB64B8}" type="pres">
      <dgm:prSet presAssocID="{57841FBC-91D6-41E1-B9A1-C6D26F285B9F}" presName="linNode" presStyleCnt="0"/>
      <dgm:spPr/>
    </dgm:pt>
    <dgm:pt modelId="{BAA8CE4B-01F4-4B60-80CF-CEFADD95DC5C}" type="pres">
      <dgm:prSet presAssocID="{57841FBC-91D6-41E1-B9A1-C6D26F285B9F}" presName="parentText" presStyleLbl="node1" presStyleIdx="3" presStyleCnt="7" custScaleX="277778" custScaleY="16197" custLinFactNeighborX="18470" custLinFactNeighborY="-206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8892B-5D36-4BF6-9AD8-010ABAD4211D}" type="pres">
      <dgm:prSet presAssocID="{C6D1749D-2CAC-4870-B1D0-57E969C4B597}" presName="sp" presStyleCnt="0"/>
      <dgm:spPr/>
    </dgm:pt>
    <dgm:pt modelId="{6CDB532B-325C-4872-89D5-2A2B7B941844}" type="pres">
      <dgm:prSet presAssocID="{B5FE02E8-2112-401A-AB1D-99BFDFA01E72}" presName="linNode" presStyleCnt="0"/>
      <dgm:spPr/>
    </dgm:pt>
    <dgm:pt modelId="{63041785-486D-40CF-B1F3-E8B68F450BA0}" type="pres">
      <dgm:prSet presAssocID="{B5FE02E8-2112-401A-AB1D-99BFDFA01E72}" presName="parentText" presStyleLbl="node1" presStyleIdx="4" presStyleCnt="7" custScaleX="277778" custScaleY="17105" custLinFactNeighborX="10955" custLinFactNeighborY="-373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EEBC4B-3B04-4F63-ABA8-53A6CED45B18}" type="pres">
      <dgm:prSet presAssocID="{4D16EAA7-4429-41A5-AF08-5C667B5822AF}" presName="sp" presStyleCnt="0"/>
      <dgm:spPr/>
    </dgm:pt>
    <dgm:pt modelId="{562461E2-6615-4D06-9A79-4D0556110716}" type="pres">
      <dgm:prSet presAssocID="{4B38DF11-4F2B-4F87-80E1-9D44FC50C294}" presName="linNode" presStyleCnt="0"/>
      <dgm:spPr/>
    </dgm:pt>
    <dgm:pt modelId="{DEE6860B-CE84-4367-B99B-82548C4986C8}" type="pres">
      <dgm:prSet presAssocID="{4B38DF11-4F2B-4F87-80E1-9D44FC50C294}" presName="parentText" presStyleLbl="node1" presStyleIdx="5" presStyleCnt="7" custAng="0" custScaleX="277778" custScaleY="47028" custLinFactNeighborX="21940" custLinFactNeighborY="-631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52AC20-8EA3-4AE5-B118-B10DD39593EA}" type="pres">
      <dgm:prSet presAssocID="{8608344D-C9C8-485D-A1ED-76CE9CF38BDE}" presName="sp" presStyleCnt="0"/>
      <dgm:spPr/>
    </dgm:pt>
    <dgm:pt modelId="{B6B2593D-E007-463F-8447-3F77F1AAEF33}" type="pres">
      <dgm:prSet presAssocID="{4435906B-D20B-4E53-BB35-50E4D8383ADF}" presName="linNode" presStyleCnt="0"/>
      <dgm:spPr/>
    </dgm:pt>
    <dgm:pt modelId="{143B2DEE-548C-40EB-8F61-1A1AD731E0E0}" type="pres">
      <dgm:prSet presAssocID="{4435906B-D20B-4E53-BB35-50E4D8383ADF}" presName="parentText" presStyleLbl="node1" presStyleIdx="6" presStyleCnt="7" custScaleX="277778" custScaleY="6984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19029D7-FC4D-4358-ADC0-AB659B4E9F0A}" srcId="{FB87BE54-C644-49AA-921E-284DA5D781FC}" destId="{967AF326-2AB7-40CD-9FC1-91BBF34CAF7C}" srcOrd="0" destOrd="0" parTransId="{34F48F7C-730B-4A89-98B8-3433DEB8D13B}" sibTransId="{D5F643B2-6231-4982-9BFE-0AAA0841FB6F}"/>
    <dgm:cxn modelId="{F5D35FFE-B48E-4B61-B7AC-1C133C871CAE}" srcId="{FB87BE54-C644-49AA-921E-284DA5D781FC}" destId="{BDD76FDE-5B9C-4402-AE2A-43CE8753390B}" srcOrd="2" destOrd="0" parTransId="{1227567F-CF9E-4728-867E-B8B3C180C9D6}" sibTransId="{57464671-9D6B-433A-BFA6-608114EA08E3}"/>
    <dgm:cxn modelId="{342120F0-25EB-4981-AAEC-E9C9AFD293FE}" type="presOf" srcId="{4B38DF11-4F2B-4F87-80E1-9D44FC50C294}" destId="{DEE6860B-CE84-4367-B99B-82548C4986C8}" srcOrd="0" destOrd="0" presId="urn:microsoft.com/office/officeart/2005/8/layout/vList5"/>
    <dgm:cxn modelId="{AE7BB5B5-457A-4AC2-9E56-890302D9C991}" srcId="{FB87BE54-C644-49AA-921E-284DA5D781FC}" destId="{B5FE02E8-2112-401A-AB1D-99BFDFA01E72}" srcOrd="4" destOrd="0" parTransId="{1523A086-4562-462B-A976-83C6642F68FD}" sibTransId="{4D16EAA7-4429-41A5-AF08-5C667B5822AF}"/>
    <dgm:cxn modelId="{8FE6454F-891A-4F47-A0CB-AB0611688CB7}" srcId="{FB87BE54-C644-49AA-921E-284DA5D781FC}" destId="{4435906B-D20B-4E53-BB35-50E4D8383ADF}" srcOrd="6" destOrd="0" parTransId="{11355ADE-3C60-4688-A890-1A456D9ACD38}" sibTransId="{30F1A9BC-5C11-4487-8229-A07084330030}"/>
    <dgm:cxn modelId="{9BE735E4-D0E9-4905-AB44-0A771DFBA8AF}" type="presOf" srcId="{967AF326-2AB7-40CD-9FC1-91BBF34CAF7C}" destId="{CCE8DC65-6C07-4907-93D2-0D593CB1D503}" srcOrd="0" destOrd="0" presId="urn:microsoft.com/office/officeart/2005/8/layout/vList5"/>
    <dgm:cxn modelId="{901D6C72-F988-4333-B19B-F8D9C9907BC4}" srcId="{FB87BE54-C644-49AA-921E-284DA5D781FC}" destId="{4B38DF11-4F2B-4F87-80E1-9D44FC50C294}" srcOrd="5" destOrd="0" parTransId="{1ABFCC02-20D9-4F5A-AABB-2ED289A2F3B0}" sibTransId="{8608344D-C9C8-485D-A1ED-76CE9CF38BDE}"/>
    <dgm:cxn modelId="{BB9961AC-EC9C-4D1C-BDA7-FDBBC76D082E}" srcId="{FB87BE54-C644-49AA-921E-284DA5D781FC}" destId="{46DF9105-E4A8-479F-A5A7-2EE952EFECEF}" srcOrd="1" destOrd="0" parTransId="{CFDB9AEC-4FEB-4551-907E-6A3CEA3E37F8}" sibTransId="{F66175A5-1E68-44F6-9B33-C22DC597A393}"/>
    <dgm:cxn modelId="{E7952972-1EBE-495D-824E-F3E96D7D96DA}" type="presOf" srcId="{B5FE02E8-2112-401A-AB1D-99BFDFA01E72}" destId="{63041785-486D-40CF-B1F3-E8B68F450BA0}" srcOrd="0" destOrd="0" presId="urn:microsoft.com/office/officeart/2005/8/layout/vList5"/>
    <dgm:cxn modelId="{7ACF2F83-2D40-4D1B-8649-180A22B14FBE}" type="presOf" srcId="{4435906B-D20B-4E53-BB35-50E4D8383ADF}" destId="{143B2DEE-548C-40EB-8F61-1A1AD731E0E0}" srcOrd="0" destOrd="0" presId="urn:microsoft.com/office/officeart/2005/8/layout/vList5"/>
    <dgm:cxn modelId="{B8458066-B899-420B-830E-21E577D8521D}" type="presOf" srcId="{BDD76FDE-5B9C-4402-AE2A-43CE8753390B}" destId="{5EC9994E-3363-461F-9E42-49D4FDC2796D}" srcOrd="0" destOrd="0" presId="urn:microsoft.com/office/officeart/2005/8/layout/vList5"/>
    <dgm:cxn modelId="{D4FBE2F2-DBF1-4AD9-86F3-41177399F5B3}" type="presOf" srcId="{57841FBC-91D6-41E1-B9A1-C6D26F285B9F}" destId="{BAA8CE4B-01F4-4B60-80CF-CEFADD95DC5C}" srcOrd="0" destOrd="0" presId="urn:microsoft.com/office/officeart/2005/8/layout/vList5"/>
    <dgm:cxn modelId="{B499AC6C-C55D-4784-8804-D45DF8602E76}" type="presOf" srcId="{46DF9105-E4A8-479F-A5A7-2EE952EFECEF}" destId="{5E6BEC5E-32AF-420A-8A54-AE3AB00669CD}" srcOrd="0" destOrd="0" presId="urn:microsoft.com/office/officeart/2005/8/layout/vList5"/>
    <dgm:cxn modelId="{00353F57-B89B-4B6E-96AA-DB8435D10BA6}" srcId="{FB87BE54-C644-49AA-921E-284DA5D781FC}" destId="{57841FBC-91D6-41E1-B9A1-C6D26F285B9F}" srcOrd="3" destOrd="0" parTransId="{C7D1191D-A50B-4662-A65A-C946240A83B4}" sibTransId="{C6D1749D-2CAC-4870-B1D0-57E969C4B597}"/>
    <dgm:cxn modelId="{20ABBA49-F86B-411D-9574-F9A5325440F9}" type="presOf" srcId="{FB87BE54-C644-49AA-921E-284DA5D781FC}" destId="{DAB0C468-840F-4D90-9384-4161C4F9DC3A}" srcOrd="0" destOrd="0" presId="urn:microsoft.com/office/officeart/2005/8/layout/vList5"/>
    <dgm:cxn modelId="{8A27DE06-AFFB-4A3A-8F32-E790FAAD92C9}" type="presParOf" srcId="{DAB0C468-840F-4D90-9384-4161C4F9DC3A}" destId="{00A6D6A5-899D-43C2-B725-7D3734959374}" srcOrd="0" destOrd="0" presId="urn:microsoft.com/office/officeart/2005/8/layout/vList5"/>
    <dgm:cxn modelId="{1ACDE460-4303-4355-A579-E9EEBF42CEA1}" type="presParOf" srcId="{00A6D6A5-899D-43C2-B725-7D3734959374}" destId="{CCE8DC65-6C07-4907-93D2-0D593CB1D503}" srcOrd="0" destOrd="0" presId="urn:microsoft.com/office/officeart/2005/8/layout/vList5"/>
    <dgm:cxn modelId="{35C364D6-F8E1-447E-82B1-D57DCFA9CF30}" type="presParOf" srcId="{DAB0C468-840F-4D90-9384-4161C4F9DC3A}" destId="{6204445C-F3DA-425A-A6F3-30E956F71956}" srcOrd="1" destOrd="0" presId="urn:microsoft.com/office/officeart/2005/8/layout/vList5"/>
    <dgm:cxn modelId="{18EFC74C-0D9C-4366-8A98-D665A5C599EF}" type="presParOf" srcId="{DAB0C468-840F-4D90-9384-4161C4F9DC3A}" destId="{9AF50C05-072F-4133-823B-5004247A34CB}" srcOrd="2" destOrd="0" presId="urn:microsoft.com/office/officeart/2005/8/layout/vList5"/>
    <dgm:cxn modelId="{AC08ACF2-4D7B-4D3C-886B-878034D4A0BF}" type="presParOf" srcId="{9AF50C05-072F-4133-823B-5004247A34CB}" destId="{5E6BEC5E-32AF-420A-8A54-AE3AB00669CD}" srcOrd="0" destOrd="0" presId="urn:microsoft.com/office/officeart/2005/8/layout/vList5"/>
    <dgm:cxn modelId="{899EB27E-EDAF-43CE-9B19-1B7A71076D6C}" type="presParOf" srcId="{DAB0C468-840F-4D90-9384-4161C4F9DC3A}" destId="{697281AA-A2B8-40C5-A79B-4355106D6B53}" srcOrd="3" destOrd="0" presId="urn:microsoft.com/office/officeart/2005/8/layout/vList5"/>
    <dgm:cxn modelId="{4A62343A-F76E-4262-B40C-3D835F80680A}" type="presParOf" srcId="{DAB0C468-840F-4D90-9384-4161C4F9DC3A}" destId="{FF9DFBA9-2AFF-4B96-8B38-ED9E16C4A4E0}" srcOrd="4" destOrd="0" presId="urn:microsoft.com/office/officeart/2005/8/layout/vList5"/>
    <dgm:cxn modelId="{23EB3C38-D596-4225-9E89-EB42F2209127}" type="presParOf" srcId="{FF9DFBA9-2AFF-4B96-8B38-ED9E16C4A4E0}" destId="{5EC9994E-3363-461F-9E42-49D4FDC2796D}" srcOrd="0" destOrd="0" presId="urn:microsoft.com/office/officeart/2005/8/layout/vList5"/>
    <dgm:cxn modelId="{D5F4F9AC-F8AB-4437-A71A-E88DF1F23A00}" type="presParOf" srcId="{DAB0C468-840F-4D90-9384-4161C4F9DC3A}" destId="{BC7F77F7-A521-4CCE-BDAE-CCBB31CD9F4C}" srcOrd="5" destOrd="0" presId="urn:microsoft.com/office/officeart/2005/8/layout/vList5"/>
    <dgm:cxn modelId="{5748C23F-441A-41D4-BC66-C6F5C4750394}" type="presParOf" srcId="{DAB0C468-840F-4D90-9384-4161C4F9DC3A}" destId="{C65982DC-2BF9-43A9-B676-67615ADB64B8}" srcOrd="6" destOrd="0" presId="urn:microsoft.com/office/officeart/2005/8/layout/vList5"/>
    <dgm:cxn modelId="{41B97720-5095-450B-8984-1E47CD1F422F}" type="presParOf" srcId="{C65982DC-2BF9-43A9-B676-67615ADB64B8}" destId="{BAA8CE4B-01F4-4B60-80CF-CEFADD95DC5C}" srcOrd="0" destOrd="0" presId="urn:microsoft.com/office/officeart/2005/8/layout/vList5"/>
    <dgm:cxn modelId="{FE11AEAB-9D65-42A6-8D6A-4A3BD892D12A}" type="presParOf" srcId="{DAB0C468-840F-4D90-9384-4161C4F9DC3A}" destId="{A8F8892B-5D36-4BF6-9AD8-010ABAD4211D}" srcOrd="7" destOrd="0" presId="urn:microsoft.com/office/officeart/2005/8/layout/vList5"/>
    <dgm:cxn modelId="{A8415A0D-D51C-4109-A99B-FB9CC4036E94}" type="presParOf" srcId="{DAB0C468-840F-4D90-9384-4161C4F9DC3A}" destId="{6CDB532B-325C-4872-89D5-2A2B7B941844}" srcOrd="8" destOrd="0" presId="urn:microsoft.com/office/officeart/2005/8/layout/vList5"/>
    <dgm:cxn modelId="{1913116E-3672-4C6B-94EE-8E5CD0C840DD}" type="presParOf" srcId="{6CDB532B-325C-4872-89D5-2A2B7B941844}" destId="{63041785-486D-40CF-B1F3-E8B68F450BA0}" srcOrd="0" destOrd="0" presId="urn:microsoft.com/office/officeart/2005/8/layout/vList5"/>
    <dgm:cxn modelId="{A279DD11-E92E-4A16-B9D1-E4AE1835EC05}" type="presParOf" srcId="{DAB0C468-840F-4D90-9384-4161C4F9DC3A}" destId="{9BEEBC4B-3B04-4F63-ABA8-53A6CED45B18}" srcOrd="9" destOrd="0" presId="urn:microsoft.com/office/officeart/2005/8/layout/vList5"/>
    <dgm:cxn modelId="{286B4FFE-4835-4E26-B8B2-B5C19ED112FB}" type="presParOf" srcId="{DAB0C468-840F-4D90-9384-4161C4F9DC3A}" destId="{562461E2-6615-4D06-9A79-4D0556110716}" srcOrd="10" destOrd="0" presId="urn:microsoft.com/office/officeart/2005/8/layout/vList5"/>
    <dgm:cxn modelId="{65DF4DEB-0C1F-47BE-9FE0-21BEB118940D}" type="presParOf" srcId="{562461E2-6615-4D06-9A79-4D0556110716}" destId="{DEE6860B-CE84-4367-B99B-82548C4986C8}" srcOrd="0" destOrd="0" presId="urn:microsoft.com/office/officeart/2005/8/layout/vList5"/>
    <dgm:cxn modelId="{3F507DB8-1181-42C7-AB0E-FC9344705A90}" type="presParOf" srcId="{DAB0C468-840F-4D90-9384-4161C4F9DC3A}" destId="{5F52AC20-8EA3-4AE5-B118-B10DD39593EA}" srcOrd="11" destOrd="0" presId="urn:microsoft.com/office/officeart/2005/8/layout/vList5"/>
    <dgm:cxn modelId="{2EDB133D-4024-4D30-89FC-2B60567311FF}" type="presParOf" srcId="{DAB0C468-840F-4D90-9384-4161C4F9DC3A}" destId="{B6B2593D-E007-463F-8447-3F77F1AAEF33}" srcOrd="12" destOrd="0" presId="urn:microsoft.com/office/officeart/2005/8/layout/vList5"/>
    <dgm:cxn modelId="{AC7EBB00-FCD3-4F72-8319-F0D3A4ACC282}" type="presParOf" srcId="{B6B2593D-E007-463F-8447-3F77F1AAEF33}" destId="{143B2DEE-548C-40EB-8F61-1A1AD731E0E0}" srcOrd="0" destOrd="0" presId="urn:microsoft.com/office/officeart/2005/8/layout/vList5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F96CE4-BD90-461D-A67F-B44303E11300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7A34A9F5-F747-408C-B19D-B0E8432A2C62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Поддержка малых форм хозяйствования (субсидии ЛПХ на содержание и техническое оснащение)                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9 295,6 </a:t>
          </a:r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</dgm:t>
    </dgm:pt>
    <dgm:pt modelId="{6C5E60A4-7A97-4898-B81F-482C23376E69}" type="parTrans" cxnId="{EE148E0C-5ACA-44FA-9004-539A71F9E832}">
      <dgm:prSet/>
      <dgm:spPr/>
      <dgm:t>
        <a:bodyPr/>
        <a:lstStyle/>
        <a:p>
          <a:endParaRPr lang="ru-RU"/>
        </a:p>
      </dgm:t>
    </dgm:pt>
    <dgm:pt modelId="{B0A27AE6-2503-4A2C-A4A9-0C521515CA6D}" type="sibTrans" cxnId="{EE148E0C-5ACA-44FA-9004-539A71F9E832}">
      <dgm:prSet/>
      <dgm:spPr/>
      <dgm:t>
        <a:bodyPr/>
        <a:lstStyle/>
        <a:p>
          <a:endParaRPr lang="ru-RU"/>
        </a:p>
      </dgm:t>
    </dgm:pt>
    <dgm:pt modelId="{F845E445-61C8-4E90-858F-E5930B2C6D68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управленческих функций </a:t>
          </a:r>
        </a:p>
        <a:p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3 798,6 </a:t>
          </a:r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</dgm:t>
    </dgm:pt>
    <dgm:pt modelId="{57C61A72-4859-4FCC-BA5D-8B578CC4D558}" type="parTrans" cxnId="{11DDEE5E-EB87-434E-AA98-ABD21A5697CD}">
      <dgm:prSet/>
      <dgm:spPr/>
      <dgm:t>
        <a:bodyPr/>
        <a:lstStyle/>
        <a:p>
          <a:endParaRPr lang="ru-RU"/>
        </a:p>
      </dgm:t>
    </dgm:pt>
    <dgm:pt modelId="{360C3B46-E6CE-41DD-8C9D-13B9691FF0ED}" type="sibTrans" cxnId="{11DDEE5E-EB87-434E-AA98-ABD21A5697CD}">
      <dgm:prSet/>
      <dgm:spPr/>
      <dgm:t>
        <a:bodyPr/>
        <a:lstStyle/>
        <a:p>
          <a:endParaRPr lang="ru-RU"/>
        </a:p>
      </dgm:t>
    </dgm:pt>
    <dgm:pt modelId="{B41F66E2-9A73-4DE4-B1B4-F4852182140A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Предоставление субсидий на повышение продуктивности в молочном скотоводстве                           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82 335,6 </a:t>
          </a:r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</dgm:t>
    </dgm:pt>
    <dgm:pt modelId="{98FCD489-15CF-49E2-8123-040A12D0B352}" type="parTrans" cxnId="{20C02B59-73CF-4756-B2ED-A5728CAA7474}">
      <dgm:prSet/>
      <dgm:spPr/>
      <dgm:t>
        <a:bodyPr/>
        <a:lstStyle/>
        <a:p>
          <a:endParaRPr lang="ru-RU"/>
        </a:p>
      </dgm:t>
    </dgm:pt>
    <dgm:pt modelId="{6553ABCE-A7CE-4480-B6F5-36ACC60B8443}" type="sibTrans" cxnId="{20C02B59-73CF-4756-B2ED-A5728CAA7474}">
      <dgm:prSet/>
      <dgm:spPr/>
      <dgm:t>
        <a:bodyPr/>
        <a:lstStyle/>
        <a:p>
          <a:endParaRPr lang="ru-RU"/>
        </a:p>
      </dgm:t>
    </dgm:pt>
    <dgm:pt modelId="{FD188D85-F38F-4BBD-B400-8889FC2DA1A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Осуществление отдельных государственных полномочий по    организации мероприятия при осуществлении деятельности по обращению с животными без владельцев    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849,2 </a:t>
          </a:r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</dgm:t>
    </dgm:pt>
    <dgm:pt modelId="{4B312034-792E-44E5-A5E8-63EF73C6D8C0}" type="parTrans" cxnId="{3BF34B11-491D-4AC5-A08D-51483A8A39B7}">
      <dgm:prSet/>
      <dgm:spPr/>
      <dgm:t>
        <a:bodyPr/>
        <a:lstStyle/>
        <a:p>
          <a:endParaRPr lang="ru-RU"/>
        </a:p>
      </dgm:t>
    </dgm:pt>
    <dgm:pt modelId="{B72DDF24-0984-4385-A995-9900043EE316}" type="sibTrans" cxnId="{3BF34B11-491D-4AC5-A08D-51483A8A39B7}">
      <dgm:prSet/>
      <dgm:spPr/>
      <dgm:t>
        <a:bodyPr/>
        <a:lstStyle/>
        <a:p>
          <a:endParaRPr lang="ru-RU"/>
        </a:p>
      </dgm:t>
    </dgm:pt>
    <dgm:pt modelId="{22747CD7-067F-4E4C-A414-1181D3817090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Искусственное осеменение коров 120 т. руб.</a:t>
          </a:r>
        </a:p>
      </dgm:t>
    </dgm:pt>
    <dgm:pt modelId="{35477781-CCA7-4EB0-93B6-585123B7DC76}" type="parTrans" cxnId="{15E55315-5E3F-4369-BDD3-B4421EB4BD34}">
      <dgm:prSet/>
      <dgm:spPr/>
      <dgm:t>
        <a:bodyPr/>
        <a:lstStyle/>
        <a:p>
          <a:endParaRPr lang="ru-RU"/>
        </a:p>
      </dgm:t>
    </dgm:pt>
    <dgm:pt modelId="{951F6E31-87B6-47D6-AAD3-173112F44E14}" type="sibTrans" cxnId="{15E55315-5E3F-4369-BDD3-B4421EB4BD34}">
      <dgm:prSet/>
      <dgm:spPr/>
      <dgm:t>
        <a:bodyPr/>
        <a:lstStyle/>
        <a:p>
          <a:endParaRPr lang="ru-RU"/>
        </a:p>
      </dgm:t>
    </dgm:pt>
    <dgm:pt modelId="{27467B7F-0490-4D60-9E77-0454D4E9BA21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Проведение конкурса на лучшее предприятие среди малого и среднего сельского бизнеса  (премирование работников АПК по итогам года) </a:t>
          </a:r>
          <a:r>
            <a:rPr lang="ru-RU" sz="16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320 </a:t>
          </a:r>
          <a:r>
            <a:rPr lang="ru-RU" sz="16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</dgm:t>
    </dgm:pt>
    <dgm:pt modelId="{93DA97FE-390F-466F-9889-9952FADDE153}" type="parTrans" cxnId="{1D2BD723-4486-4B2C-AE0B-A98F5E9892EE}">
      <dgm:prSet/>
      <dgm:spPr/>
      <dgm:t>
        <a:bodyPr/>
        <a:lstStyle/>
        <a:p>
          <a:endParaRPr lang="ru-RU"/>
        </a:p>
      </dgm:t>
    </dgm:pt>
    <dgm:pt modelId="{A09FE5A2-A010-40B4-B60E-D7F9CB5FF387}" type="sibTrans" cxnId="{1D2BD723-4486-4B2C-AE0B-A98F5E9892EE}">
      <dgm:prSet/>
      <dgm:spPr/>
      <dgm:t>
        <a:bodyPr/>
        <a:lstStyle/>
        <a:p>
          <a:endParaRPr lang="ru-RU"/>
        </a:p>
      </dgm:t>
    </dgm:pt>
    <dgm:pt modelId="{E87CAF15-B674-4281-BE64-0C33ED4800DC}" type="pres">
      <dgm:prSet presAssocID="{B8F96CE4-BD90-461D-A67F-B44303E11300}" presName="linearFlow" presStyleCnt="0">
        <dgm:presLayoutVars>
          <dgm:dir/>
          <dgm:resizeHandles val="exact"/>
        </dgm:presLayoutVars>
      </dgm:prSet>
      <dgm:spPr/>
    </dgm:pt>
    <dgm:pt modelId="{9DE10DF8-A221-478B-B6AF-22C583ED91CC}" type="pres">
      <dgm:prSet presAssocID="{7A34A9F5-F747-408C-B19D-B0E8432A2C62}" presName="composite" presStyleCnt="0"/>
      <dgm:spPr/>
    </dgm:pt>
    <dgm:pt modelId="{09C07B77-D80B-409D-8363-8D78E22D1DA2}" type="pres">
      <dgm:prSet presAssocID="{7A34A9F5-F747-408C-B19D-B0E8432A2C62}" presName="imgShp" presStyleLbl="fgImgPlace1" presStyleIdx="0" presStyleCnt="6" custLinFactNeighborX="45898" custLinFactNeighborY="-410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rgbClr val="007033"/>
          </a:solidFill>
        </a:ln>
      </dgm:spPr>
    </dgm:pt>
    <dgm:pt modelId="{ED38B9DE-B845-429B-B76A-65961F2E6151}" type="pres">
      <dgm:prSet presAssocID="{7A34A9F5-F747-408C-B19D-B0E8432A2C62}" presName="txShp" presStyleLbl="node1" presStyleIdx="0" presStyleCnt="6" custScaleX="106032" custLinFactNeighborX="17909" custLinFactNeighborY="12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49D8A4-1357-4A37-9982-438C67098D6F}" type="pres">
      <dgm:prSet presAssocID="{B0A27AE6-2503-4A2C-A4A9-0C521515CA6D}" presName="spacing" presStyleCnt="0"/>
      <dgm:spPr/>
    </dgm:pt>
    <dgm:pt modelId="{3195C770-110B-402D-83C3-7289B98945F3}" type="pres">
      <dgm:prSet presAssocID="{F845E445-61C8-4E90-858F-E5930B2C6D68}" presName="composite" presStyleCnt="0"/>
      <dgm:spPr/>
    </dgm:pt>
    <dgm:pt modelId="{0BCB88D4-777D-4761-AAF8-CE11168E3532}" type="pres">
      <dgm:prSet presAssocID="{F845E445-61C8-4E90-858F-E5930B2C6D68}" presName="imgShp" presStyleLbl="fgImgPlace1" presStyleIdx="1" presStyleCnt="6" custLinFactNeighborX="51154" custLinFactNeighborY="-13454"/>
      <dgm:spPr>
        <a:blipFill rotWithShape="1">
          <a:blip xmlns:r="http://schemas.openxmlformats.org/officeDocument/2006/relationships" r:embed="rId2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0CF7850D-1B97-4B55-8ADD-F3FD5E88FC0B}" type="pres">
      <dgm:prSet presAssocID="{F845E445-61C8-4E90-858F-E5930B2C6D68}" presName="txShp" presStyleLbl="node1" presStyleIdx="1" presStyleCnt="6" custScaleX="103952" custLinFactNeighborX="18491" custLinFactNeighborY="-60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A4F70F-DE88-4716-BD31-17D8349F29ED}" type="pres">
      <dgm:prSet presAssocID="{360C3B46-E6CE-41DD-8C9D-13B9691FF0ED}" presName="spacing" presStyleCnt="0"/>
      <dgm:spPr/>
    </dgm:pt>
    <dgm:pt modelId="{6E5A85B9-9369-40A5-AFA5-B63F6E4CA5C3}" type="pres">
      <dgm:prSet presAssocID="{B41F66E2-9A73-4DE4-B1B4-F4852182140A}" presName="composite" presStyleCnt="0"/>
      <dgm:spPr/>
    </dgm:pt>
    <dgm:pt modelId="{50200D12-CAB4-4606-B222-8328811FBF8E}" type="pres">
      <dgm:prSet presAssocID="{B41F66E2-9A73-4DE4-B1B4-F4852182140A}" presName="imgShp" presStyleLbl="fgImgPlace1" presStyleIdx="2" presStyleCnt="6" custLinFactNeighborX="40807" custLinFactNeighborY="-11200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rgbClr val="007033"/>
          </a:solidFill>
        </a:ln>
        <a:scene3d>
          <a:camera prst="orthographicFront"/>
          <a:lightRig rig="threePt" dir="t"/>
        </a:scene3d>
        <a:sp3d>
          <a:bevelT/>
        </a:sp3d>
      </dgm:spPr>
    </dgm:pt>
    <dgm:pt modelId="{A9F6457E-EBDE-4B35-A896-04180D3E7E3C}" type="pres">
      <dgm:prSet presAssocID="{B41F66E2-9A73-4DE4-B1B4-F4852182140A}" presName="txShp" presStyleLbl="node1" presStyleIdx="2" presStyleCnt="6" custScaleX="108216" custLinFactNeighborX="18491" custLinFactNeighborY="-114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AC3C66-81D2-4FC2-8C0F-0711CAA1F709}" type="pres">
      <dgm:prSet presAssocID="{6553ABCE-A7CE-4480-B6F5-36ACC60B8443}" presName="spacing" presStyleCnt="0"/>
      <dgm:spPr/>
    </dgm:pt>
    <dgm:pt modelId="{B21AFB03-504A-4407-8314-8A95E72EFCE8}" type="pres">
      <dgm:prSet presAssocID="{27467B7F-0490-4D60-9E77-0454D4E9BA21}" presName="composite" presStyleCnt="0"/>
      <dgm:spPr/>
    </dgm:pt>
    <dgm:pt modelId="{E428B850-F46E-419E-A0C9-67B136088A7E}" type="pres">
      <dgm:prSet presAssocID="{27467B7F-0490-4D60-9E77-0454D4E9BA21}" presName="imgShp" presStyleLbl="fgImgPlace1" presStyleIdx="3" presStyleCnt="6" custScaleX="107185" custScaleY="100041" custLinFactNeighborX="7579" custLinFactNeighborY="-2261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15D0B2-8B3B-4B79-97C4-6B6FFAE5B15F}" type="pres">
      <dgm:prSet presAssocID="{27467B7F-0490-4D60-9E77-0454D4E9BA21}" presName="txShp" presStyleLbl="node1" presStyleIdx="3" presStyleCnt="6" custScaleX="113102" custLinFactNeighborX="17943" custLinFactNeighborY="-226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C15925-E933-432C-8B80-CE63B81F4924}" type="pres">
      <dgm:prSet presAssocID="{A09FE5A2-A010-40B4-B60E-D7F9CB5FF387}" presName="spacing" presStyleCnt="0"/>
      <dgm:spPr/>
    </dgm:pt>
    <dgm:pt modelId="{E30C8CDC-004C-4FFA-BCFC-8E8BC03F8C6D}" type="pres">
      <dgm:prSet presAssocID="{22747CD7-067F-4E4C-A414-1181D3817090}" presName="composite" presStyleCnt="0"/>
      <dgm:spPr/>
    </dgm:pt>
    <dgm:pt modelId="{A73598EE-79DB-44C7-8BD7-388493209AD2}" type="pres">
      <dgm:prSet presAssocID="{22747CD7-067F-4E4C-A414-1181D3817090}" presName="imgShp" presStyleLbl="fgImgPlace1" presStyleIdx="4" presStyleCnt="6" custScaleX="113783" custScaleY="102170" custLinFactY="21226" custLinFactNeighborX="-24829" custLinFactNeighborY="10000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F92F061-D92A-4C40-97DA-90BB93D229BE}" type="pres">
      <dgm:prSet presAssocID="{22747CD7-067F-4E4C-A414-1181D3817090}" presName="txShp" presStyleLbl="node1" presStyleIdx="4" presStyleCnt="6" custScaleX="122524" custLinFactY="22827" custLinFactNeighborX="1439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82E3CE-DF53-4C78-9A4B-FC7C3B82CF24}" type="pres">
      <dgm:prSet presAssocID="{951F6E31-87B6-47D6-AAD3-173112F44E14}" presName="spacing" presStyleCnt="0"/>
      <dgm:spPr/>
    </dgm:pt>
    <dgm:pt modelId="{05F66E43-327A-4E7D-957E-C306B1262158}" type="pres">
      <dgm:prSet presAssocID="{FD188D85-F38F-4BBD-B400-8889FC2DA1AB}" presName="composite" presStyleCnt="0"/>
      <dgm:spPr/>
    </dgm:pt>
    <dgm:pt modelId="{8BCA570F-CC61-4383-8B4B-EFB391858FD1}" type="pres">
      <dgm:prSet presAssocID="{FD188D85-F38F-4BBD-B400-8889FC2DA1AB}" presName="imgShp" presStyleLbl="fgImgPlace1" presStyleIdx="5" presStyleCnt="6" custScaleX="117544" custLinFactY="-39108" custLinFactNeighborX="-15436" custLinFactNeighborY="-100000"/>
      <dgm:spPr>
        <a:blipFill rotWithShape="1">
          <a:blip xmlns:r="http://schemas.openxmlformats.org/officeDocument/2006/relationships" r:embed="rId5"/>
          <a:stretch>
            <a:fillRect/>
          </a:stretch>
        </a:blipFill>
        <a:ln>
          <a:solidFill>
            <a:srgbClr val="007033"/>
          </a:solidFill>
        </a:ln>
      </dgm:spPr>
    </dgm:pt>
    <dgm:pt modelId="{9B621D1B-B26C-4FB1-B46F-8CC46A82A4B4}" type="pres">
      <dgm:prSet presAssocID="{FD188D85-F38F-4BBD-B400-8889FC2DA1AB}" presName="txShp" presStyleLbl="node1" presStyleIdx="5" presStyleCnt="6" custScaleX="120057" custLinFactY="-39108" custLinFactNeighborX="14513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5E4230-6913-4A35-ABD2-89F6D30B4B3D}" type="presOf" srcId="{FD188D85-F38F-4BBD-B400-8889FC2DA1AB}" destId="{9B621D1B-B26C-4FB1-B46F-8CC46A82A4B4}" srcOrd="0" destOrd="0" presId="urn:microsoft.com/office/officeart/2005/8/layout/vList3#2"/>
    <dgm:cxn modelId="{15E55315-5E3F-4369-BDD3-B4421EB4BD34}" srcId="{B8F96CE4-BD90-461D-A67F-B44303E11300}" destId="{22747CD7-067F-4E4C-A414-1181D3817090}" srcOrd="4" destOrd="0" parTransId="{35477781-CCA7-4EB0-93B6-585123B7DC76}" sibTransId="{951F6E31-87B6-47D6-AAD3-173112F44E14}"/>
    <dgm:cxn modelId="{2793BF47-31F1-4771-80A0-D791AE4463F5}" type="presOf" srcId="{22747CD7-067F-4E4C-A414-1181D3817090}" destId="{0F92F061-D92A-4C40-97DA-90BB93D229BE}" srcOrd="0" destOrd="0" presId="urn:microsoft.com/office/officeart/2005/8/layout/vList3#2"/>
    <dgm:cxn modelId="{EE148E0C-5ACA-44FA-9004-539A71F9E832}" srcId="{B8F96CE4-BD90-461D-A67F-B44303E11300}" destId="{7A34A9F5-F747-408C-B19D-B0E8432A2C62}" srcOrd="0" destOrd="0" parTransId="{6C5E60A4-7A97-4898-B81F-482C23376E69}" sibTransId="{B0A27AE6-2503-4A2C-A4A9-0C521515CA6D}"/>
    <dgm:cxn modelId="{EB5DFB5C-B92C-42E1-A064-0CDD3B9D988E}" type="presOf" srcId="{27467B7F-0490-4D60-9E77-0454D4E9BA21}" destId="{6015D0B2-8B3B-4B79-97C4-6B6FFAE5B15F}" srcOrd="0" destOrd="0" presId="urn:microsoft.com/office/officeart/2005/8/layout/vList3#2"/>
    <dgm:cxn modelId="{1D2BD723-4486-4B2C-AE0B-A98F5E9892EE}" srcId="{B8F96CE4-BD90-461D-A67F-B44303E11300}" destId="{27467B7F-0490-4D60-9E77-0454D4E9BA21}" srcOrd="3" destOrd="0" parTransId="{93DA97FE-390F-466F-9889-9952FADDE153}" sibTransId="{A09FE5A2-A010-40B4-B60E-D7F9CB5FF387}"/>
    <dgm:cxn modelId="{11DDEE5E-EB87-434E-AA98-ABD21A5697CD}" srcId="{B8F96CE4-BD90-461D-A67F-B44303E11300}" destId="{F845E445-61C8-4E90-858F-E5930B2C6D68}" srcOrd="1" destOrd="0" parTransId="{57C61A72-4859-4FCC-BA5D-8B578CC4D558}" sibTransId="{360C3B46-E6CE-41DD-8C9D-13B9691FF0ED}"/>
    <dgm:cxn modelId="{3BF34B11-491D-4AC5-A08D-51483A8A39B7}" srcId="{B8F96CE4-BD90-461D-A67F-B44303E11300}" destId="{FD188D85-F38F-4BBD-B400-8889FC2DA1AB}" srcOrd="5" destOrd="0" parTransId="{4B312034-792E-44E5-A5E8-63EF73C6D8C0}" sibTransId="{B72DDF24-0984-4385-A995-9900043EE316}"/>
    <dgm:cxn modelId="{31B77B40-34FC-499D-95FF-5DBF8E767B07}" type="presOf" srcId="{F845E445-61C8-4E90-858F-E5930B2C6D68}" destId="{0CF7850D-1B97-4B55-8ADD-F3FD5E88FC0B}" srcOrd="0" destOrd="0" presId="urn:microsoft.com/office/officeart/2005/8/layout/vList3#2"/>
    <dgm:cxn modelId="{CE284549-071B-44F9-A7EE-B15B505E4FC8}" type="presOf" srcId="{B8F96CE4-BD90-461D-A67F-B44303E11300}" destId="{E87CAF15-B674-4281-BE64-0C33ED4800DC}" srcOrd="0" destOrd="0" presId="urn:microsoft.com/office/officeart/2005/8/layout/vList3#2"/>
    <dgm:cxn modelId="{3A2F35A2-A48C-4E61-879F-EA6A96C6F3A7}" type="presOf" srcId="{B41F66E2-9A73-4DE4-B1B4-F4852182140A}" destId="{A9F6457E-EBDE-4B35-A896-04180D3E7E3C}" srcOrd="0" destOrd="0" presId="urn:microsoft.com/office/officeart/2005/8/layout/vList3#2"/>
    <dgm:cxn modelId="{C6E4D1B8-FAC3-4080-A153-6D306F3C4AFE}" type="presOf" srcId="{7A34A9F5-F747-408C-B19D-B0E8432A2C62}" destId="{ED38B9DE-B845-429B-B76A-65961F2E6151}" srcOrd="0" destOrd="0" presId="urn:microsoft.com/office/officeart/2005/8/layout/vList3#2"/>
    <dgm:cxn modelId="{20C02B59-73CF-4756-B2ED-A5728CAA7474}" srcId="{B8F96CE4-BD90-461D-A67F-B44303E11300}" destId="{B41F66E2-9A73-4DE4-B1B4-F4852182140A}" srcOrd="2" destOrd="0" parTransId="{98FCD489-15CF-49E2-8123-040A12D0B352}" sibTransId="{6553ABCE-A7CE-4480-B6F5-36ACC60B8443}"/>
    <dgm:cxn modelId="{B2384599-B536-4E9A-8F82-C9D8634F7730}" type="presParOf" srcId="{E87CAF15-B674-4281-BE64-0C33ED4800DC}" destId="{9DE10DF8-A221-478B-B6AF-22C583ED91CC}" srcOrd="0" destOrd="0" presId="urn:microsoft.com/office/officeart/2005/8/layout/vList3#2"/>
    <dgm:cxn modelId="{BBD107E0-F275-4B9D-96A5-3B8AB3EF7F2A}" type="presParOf" srcId="{9DE10DF8-A221-478B-B6AF-22C583ED91CC}" destId="{09C07B77-D80B-409D-8363-8D78E22D1DA2}" srcOrd="0" destOrd="0" presId="urn:microsoft.com/office/officeart/2005/8/layout/vList3#2"/>
    <dgm:cxn modelId="{ABE8445E-D00E-492D-9DB8-0DC6CAE7D680}" type="presParOf" srcId="{9DE10DF8-A221-478B-B6AF-22C583ED91CC}" destId="{ED38B9DE-B845-429B-B76A-65961F2E6151}" srcOrd="1" destOrd="0" presId="urn:microsoft.com/office/officeart/2005/8/layout/vList3#2"/>
    <dgm:cxn modelId="{79C5BA5C-1A51-4E2C-BBB6-B70A28341F15}" type="presParOf" srcId="{E87CAF15-B674-4281-BE64-0C33ED4800DC}" destId="{0649D8A4-1357-4A37-9982-438C67098D6F}" srcOrd="1" destOrd="0" presId="urn:microsoft.com/office/officeart/2005/8/layout/vList3#2"/>
    <dgm:cxn modelId="{E71A1A5B-5C6E-4390-AEE5-5A3552E52E6A}" type="presParOf" srcId="{E87CAF15-B674-4281-BE64-0C33ED4800DC}" destId="{3195C770-110B-402D-83C3-7289B98945F3}" srcOrd="2" destOrd="0" presId="urn:microsoft.com/office/officeart/2005/8/layout/vList3#2"/>
    <dgm:cxn modelId="{4DF40304-84CD-4BEB-862A-55597758F706}" type="presParOf" srcId="{3195C770-110B-402D-83C3-7289B98945F3}" destId="{0BCB88D4-777D-4761-AAF8-CE11168E3532}" srcOrd="0" destOrd="0" presId="urn:microsoft.com/office/officeart/2005/8/layout/vList3#2"/>
    <dgm:cxn modelId="{C99472F2-1B0C-4FB6-BF28-BBC262248FF2}" type="presParOf" srcId="{3195C770-110B-402D-83C3-7289B98945F3}" destId="{0CF7850D-1B97-4B55-8ADD-F3FD5E88FC0B}" srcOrd="1" destOrd="0" presId="urn:microsoft.com/office/officeart/2005/8/layout/vList3#2"/>
    <dgm:cxn modelId="{26D44169-F5C7-43A1-BC02-0C525F2A6A11}" type="presParOf" srcId="{E87CAF15-B674-4281-BE64-0C33ED4800DC}" destId="{0BA4F70F-DE88-4716-BD31-17D8349F29ED}" srcOrd="3" destOrd="0" presId="urn:microsoft.com/office/officeart/2005/8/layout/vList3#2"/>
    <dgm:cxn modelId="{8DB6FFC1-09AA-47C2-ADFC-3D1271F34E68}" type="presParOf" srcId="{E87CAF15-B674-4281-BE64-0C33ED4800DC}" destId="{6E5A85B9-9369-40A5-AFA5-B63F6E4CA5C3}" srcOrd="4" destOrd="0" presId="urn:microsoft.com/office/officeart/2005/8/layout/vList3#2"/>
    <dgm:cxn modelId="{80505777-BAB8-48F8-AC8A-AE66E6ED1EA8}" type="presParOf" srcId="{6E5A85B9-9369-40A5-AFA5-B63F6E4CA5C3}" destId="{50200D12-CAB4-4606-B222-8328811FBF8E}" srcOrd="0" destOrd="0" presId="urn:microsoft.com/office/officeart/2005/8/layout/vList3#2"/>
    <dgm:cxn modelId="{19AB9DD5-BA49-4D2F-930C-464198CC67CB}" type="presParOf" srcId="{6E5A85B9-9369-40A5-AFA5-B63F6E4CA5C3}" destId="{A9F6457E-EBDE-4B35-A896-04180D3E7E3C}" srcOrd="1" destOrd="0" presId="urn:microsoft.com/office/officeart/2005/8/layout/vList3#2"/>
    <dgm:cxn modelId="{0707A16E-48CC-473B-88EC-DE9CCD7E060F}" type="presParOf" srcId="{E87CAF15-B674-4281-BE64-0C33ED4800DC}" destId="{B2AC3C66-81D2-4FC2-8C0F-0711CAA1F709}" srcOrd="5" destOrd="0" presId="urn:microsoft.com/office/officeart/2005/8/layout/vList3#2"/>
    <dgm:cxn modelId="{59F8DA16-BDA4-4A51-8FB6-239995D31B80}" type="presParOf" srcId="{E87CAF15-B674-4281-BE64-0C33ED4800DC}" destId="{B21AFB03-504A-4407-8314-8A95E72EFCE8}" srcOrd="6" destOrd="0" presId="urn:microsoft.com/office/officeart/2005/8/layout/vList3#2"/>
    <dgm:cxn modelId="{38B65D56-BDCB-4EB4-98BC-461F75253530}" type="presParOf" srcId="{B21AFB03-504A-4407-8314-8A95E72EFCE8}" destId="{E428B850-F46E-419E-A0C9-67B136088A7E}" srcOrd="0" destOrd="0" presId="urn:microsoft.com/office/officeart/2005/8/layout/vList3#2"/>
    <dgm:cxn modelId="{A2B81180-B8AF-4447-BFB7-28FD52FA6895}" type="presParOf" srcId="{B21AFB03-504A-4407-8314-8A95E72EFCE8}" destId="{6015D0B2-8B3B-4B79-97C4-6B6FFAE5B15F}" srcOrd="1" destOrd="0" presId="urn:microsoft.com/office/officeart/2005/8/layout/vList3#2"/>
    <dgm:cxn modelId="{688F6547-71CF-46A7-BFFC-944D24B4CFF3}" type="presParOf" srcId="{E87CAF15-B674-4281-BE64-0C33ED4800DC}" destId="{FDC15925-E933-432C-8B80-CE63B81F4924}" srcOrd="7" destOrd="0" presId="urn:microsoft.com/office/officeart/2005/8/layout/vList3#2"/>
    <dgm:cxn modelId="{72DE08EF-8CF2-492D-BE34-070FE1DAB521}" type="presParOf" srcId="{E87CAF15-B674-4281-BE64-0C33ED4800DC}" destId="{E30C8CDC-004C-4FFA-BCFC-8E8BC03F8C6D}" srcOrd="8" destOrd="0" presId="urn:microsoft.com/office/officeart/2005/8/layout/vList3#2"/>
    <dgm:cxn modelId="{C725D4FC-DEDD-4A7D-9EE3-0A8B677236B7}" type="presParOf" srcId="{E30C8CDC-004C-4FFA-BCFC-8E8BC03F8C6D}" destId="{A73598EE-79DB-44C7-8BD7-388493209AD2}" srcOrd="0" destOrd="0" presId="urn:microsoft.com/office/officeart/2005/8/layout/vList3#2"/>
    <dgm:cxn modelId="{81E788B8-D854-484E-BE9A-07D5350ECE86}" type="presParOf" srcId="{E30C8CDC-004C-4FFA-BCFC-8E8BC03F8C6D}" destId="{0F92F061-D92A-4C40-97DA-90BB93D229BE}" srcOrd="1" destOrd="0" presId="urn:microsoft.com/office/officeart/2005/8/layout/vList3#2"/>
    <dgm:cxn modelId="{ABDE795C-94C3-4259-928B-7F08FB24C0A6}" type="presParOf" srcId="{E87CAF15-B674-4281-BE64-0C33ED4800DC}" destId="{F482E3CE-DF53-4C78-9A4B-FC7C3B82CF24}" srcOrd="9" destOrd="0" presId="urn:microsoft.com/office/officeart/2005/8/layout/vList3#2"/>
    <dgm:cxn modelId="{24B220B1-1E50-4884-89DB-8E2105B31F50}" type="presParOf" srcId="{E87CAF15-B674-4281-BE64-0C33ED4800DC}" destId="{05F66E43-327A-4E7D-957E-C306B1262158}" srcOrd="10" destOrd="0" presId="urn:microsoft.com/office/officeart/2005/8/layout/vList3#2"/>
    <dgm:cxn modelId="{8EAFA012-BDBF-4DAA-8C1B-CA4D24313F5D}" type="presParOf" srcId="{05F66E43-327A-4E7D-957E-C306B1262158}" destId="{8BCA570F-CC61-4383-8B4B-EFB391858FD1}" srcOrd="0" destOrd="0" presId="urn:microsoft.com/office/officeart/2005/8/layout/vList3#2"/>
    <dgm:cxn modelId="{7AB9E081-A974-451F-A3C8-295BB1C371FF}" type="presParOf" srcId="{05F66E43-327A-4E7D-957E-C306B1262158}" destId="{9B621D1B-B26C-4FB1-B46F-8CC46A82A4B4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F5B877E-9B83-42B6-82CD-16A7CF543F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C8F524C-0F78-48FF-90F4-AA45624FD79B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Коммунальное хозяйство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21 542,8 </a:t>
          </a:r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(98,55 </a:t>
          </a:r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%) </a:t>
          </a:r>
        </a:p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 </a:t>
          </a:r>
        </a:p>
      </dgm:t>
    </dgm:pt>
    <dgm:pt modelId="{9B2330EE-F298-445F-99B1-28FFC2BF9633}" type="par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FF982BBF-24B9-4871-B541-C98DE672F751}" type="sibTrans" cxnId="{E7E79B52-DA8C-488F-B9D8-0E9FB8E103E6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7A339450-4FC9-46B8-876E-A75CC1DABBB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Благоустройство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3 881,1 </a:t>
          </a:r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 руб.</a:t>
          </a:r>
        </a:p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 (100 %)</a:t>
          </a:r>
        </a:p>
      </dgm:t>
    </dgm:pt>
    <dgm:pt modelId="{4728A196-4FE8-4854-96AA-B3CFDAAE38B5}" type="par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001977-A755-4500-8917-CF1E4382CFA9}" type="sibTrans" cxnId="{0BA29395-67F1-4561-9AAD-1FA9BE88F918}">
      <dgm:prSet/>
      <dgm:spPr/>
      <dgm:t>
        <a:bodyPr/>
        <a:lstStyle/>
        <a:p>
          <a:endParaRPr lang="ru-RU" sz="1600" b="1">
            <a:solidFill>
              <a:srgbClr val="0039AC"/>
            </a:solidFill>
            <a:latin typeface="Times New Roman" pitchFamily="18" charset="0"/>
            <a:cs typeface="Times New Roman" pitchFamily="18" charset="0"/>
          </a:endParaRPr>
        </a:p>
      </dgm:t>
    </dgm:pt>
    <dgm:pt modelId="{2D7DEF8A-43CD-4CA7-9E93-26B58A40CB6D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r"/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Жилищное хозяйство </a:t>
          </a:r>
        </a:p>
        <a:p>
          <a:pPr algn="r"/>
          <a:r>
            <a:rPr lang="ru-RU" sz="1800" b="1" dirty="0" smtClean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3 560 </a:t>
          </a:r>
          <a:r>
            <a:rPr lang="ru-RU" sz="1800" b="1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rPr>
            <a:t>тыс. руб. (100 %)</a:t>
          </a:r>
        </a:p>
      </dgm:t>
    </dgm:pt>
    <dgm:pt modelId="{607D58F6-EC36-4A90-A49E-16E46168E23B}" type="parTrans" cxnId="{2AAD966A-DD94-4119-9562-B568276B0217}">
      <dgm:prSet/>
      <dgm:spPr/>
      <dgm:t>
        <a:bodyPr/>
        <a:lstStyle/>
        <a:p>
          <a:endParaRPr lang="ru-RU"/>
        </a:p>
      </dgm:t>
    </dgm:pt>
    <dgm:pt modelId="{9AB5DC3C-638B-42B3-A45B-68553168B224}" type="sibTrans" cxnId="{2AAD966A-DD94-4119-9562-B568276B0217}">
      <dgm:prSet/>
      <dgm:spPr/>
      <dgm:t>
        <a:bodyPr/>
        <a:lstStyle/>
        <a:p>
          <a:endParaRPr lang="ru-RU"/>
        </a:p>
      </dgm:t>
    </dgm:pt>
    <dgm:pt modelId="{DD71648D-48FA-40ED-9264-41D41421180D}" type="pres">
      <dgm:prSet presAssocID="{0F5B877E-9B83-42B6-82CD-16A7CF543F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45B5BB-4394-408E-9FEB-10AA97B69F38}" type="pres">
      <dgm:prSet presAssocID="{7C8F524C-0F78-48FF-90F4-AA45624FD79B}" presName="parentText" presStyleLbl="node1" presStyleIdx="0" presStyleCnt="3" custScaleX="97500" custScaleY="126424" custLinFactY="-249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91A681-5E04-4222-ADC6-034CE192F1A2}" type="pres">
      <dgm:prSet presAssocID="{FF982BBF-24B9-4871-B541-C98DE672F751}" presName="spacer" presStyleCnt="0"/>
      <dgm:spPr/>
    </dgm:pt>
    <dgm:pt modelId="{02AA5948-5AA7-406D-A414-CEF700703D1F}" type="pres">
      <dgm:prSet presAssocID="{7A339450-4FC9-46B8-876E-A75CC1DABBBD}" presName="parentText" presStyleLbl="node1" presStyleIdx="1" presStyleCnt="3" custScaleY="101687" custLinFactNeighborX="-6179" custLinFactNeighborY="-9324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EAD862-0670-4EE3-B622-BF462FAD424B}" type="pres">
      <dgm:prSet presAssocID="{20001977-A755-4500-8917-CF1E4382CFA9}" presName="spacer" presStyleCnt="0"/>
      <dgm:spPr/>
    </dgm:pt>
    <dgm:pt modelId="{FBD3AB61-E029-4B2C-B879-FBF72F2A8586}" type="pres">
      <dgm:prSet presAssocID="{2D7DEF8A-43CD-4CA7-9E93-26B58A40CB6D}" presName="parentText" presStyleLbl="node1" presStyleIdx="2" presStyleCnt="3" custLinFactY="222" custLinFactNeighborX="-1310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A29395-67F1-4561-9AAD-1FA9BE88F918}" srcId="{0F5B877E-9B83-42B6-82CD-16A7CF543F42}" destId="{7A339450-4FC9-46B8-876E-A75CC1DABBBD}" srcOrd="1" destOrd="0" parTransId="{4728A196-4FE8-4854-96AA-B3CFDAAE38B5}" sibTransId="{20001977-A755-4500-8917-CF1E4382CFA9}"/>
    <dgm:cxn modelId="{0EA1387C-69AD-4375-8D10-323AD1F0BDD3}" type="presOf" srcId="{7C8F524C-0F78-48FF-90F4-AA45624FD79B}" destId="{3E45B5BB-4394-408E-9FEB-10AA97B69F38}" srcOrd="0" destOrd="0" presId="urn:microsoft.com/office/officeart/2005/8/layout/vList2"/>
    <dgm:cxn modelId="{D96F9C69-C270-4ED0-97FC-7F27320A67BB}" type="presOf" srcId="{2D7DEF8A-43CD-4CA7-9E93-26B58A40CB6D}" destId="{FBD3AB61-E029-4B2C-B879-FBF72F2A8586}" srcOrd="0" destOrd="0" presId="urn:microsoft.com/office/officeart/2005/8/layout/vList2"/>
    <dgm:cxn modelId="{886EBB6D-48F9-4DC9-9B27-F031EA0FB43D}" type="presOf" srcId="{7A339450-4FC9-46B8-876E-A75CC1DABBBD}" destId="{02AA5948-5AA7-406D-A414-CEF700703D1F}" srcOrd="0" destOrd="0" presId="urn:microsoft.com/office/officeart/2005/8/layout/vList2"/>
    <dgm:cxn modelId="{EBF30AD5-B0B4-4245-866B-B5CAC139823D}" type="presOf" srcId="{0F5B877E-9B83-42B6-82CD-16A7CF543F42}" destId="{DD71648D-48FA-40ED-9264-41D41421180D}" srcOrd="0" destOrd="0" presId="urn:microsoft.com/office/officeart/2005/8/layout/vList2"/>
    <dgm:cxn modelId="{E7E79B52-DA8C-488F-B9D8-0E9FB8E103E6}" srcId="{0F5B877E-9B83-42B6-82CD-16A7CF543F42}" destId="{7C8F524C-0F78-48FF-90F4-AA45624FD79B}" srcOrd="0" destOrd="0" parTransId="{9B2330EE-F298-445F-99B1-28FFC2BF9633}" sibTransId="{FF982BBF-24B9-4871-B541-C98DE672F751}"/>
    <dgm:cxn modelId="{2AAD966A-DD94-4119-9562-B568276B0217}" srcId="{0F5B877E-9B83-42B6-82CD-16A7CF543F42}" destId="{2D7DEF8A-43CD-4CA7-9E93-26B58A40CB6D}" srcOrd="2" destOrd="0" parTransId="{607D58F6-EC36-4A90-A49E-16E46168E23B}" sibTransId="{9AB5DC3C-638B-42B3-A45B-68553168B224}"/>
    <dgm:cxn modelId="{D867ECB2-A2A0-490A-9D3F-4A4F405815C0}" type="presParOf" srcId="{DD71648D-48FA-40ED-9264-41D41421180D}" destId="{3E45B5BB-4394-408E-9FEB-10AA97B69F38}" srcOrd="0" destOrd="0" presId="urn:microsoft.com/office/officeart/2005/8/layout/vList2"/>
    <dgm:cxn modelId="{73FC0A6F-7750-4241-9202-CEA87A059557}" type="presParOf" srcId="{DD71648D-48FA-40ED-9264-41D41421180D}" destId="{7C91A681-5E04-4222-ADC6-034CE192F1A2}" srcOrd="1" destOrd="0" presId="urn:microsoft.com/office/officeart/2005/8/layout/vList2"/>
    <dgm:cxn modelId="{BAF4F28A-17E3-4F58-BE14-F1673E16B698}" type="presParOf" srcId="{DD71648D-48FA-40ED-9264-41D41421180D}" destId="{02AA5948-5AA7-406D-A414-CEF700703D1F}" srcOrd="2" destOrd="0" presId="urn:microsoft.com/office/officeart/2005/8/layout/vList2"/>
    <dgm:cxn modelId="{ACB32338-F851-4A29-A93B-0BBB506709E8}" type="presParOf" srcId="{DD71648D-48FA-40ED-9264-41D41421180D}" destId="{B3EAD862-0670-4EE3-B622-BF462FAD424B}" srcOrd="3" destOrd="0" presId="urn:microsoft.com/office/officeart/2005/8/layout/vList2"/>
    <dgm:cxn modelId="{FD6325CC-CF27-4368-8947-7FFFCBB0D7B5}" type="presParOf" srcId="{DD71648D-48FA-40ED-9264-41D41421180D}" destId="{FBD3AB61-E029-4B2C-B879-FBF72F2A858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6A899DE-C0BA-4B05-BFF2-A5C1BD568783}" type="doc">
      <dgm:prSet loTypeId="urn:microsoft.com/office/officeart/2008/layout/PictureStrips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AAE589C-79A5-4D51-8972-0BC14256D50C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Пособие на содержание ребенка в семье опекуна, приемной семье 7 650 руб.</a:t>
          </a:r>
        </a:p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Количество получателей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99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6 395,5  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руб. исполнено 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7 597,9 тыс. 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руб. ,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при 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плане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9 800,0 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C82A33-6F40-4375-91B3-280DFB4A2D7E}" type="parTrans" cxnId="{3882D281-FD3E-47C7-88FF-9A47DDB59EB0}">
      <dgm:prSet/>
      <dgm:spPr/>
      <dgm:t>
        <a:bodyPr/>
        <a:lstStyle/>
        <a:p>
          <a:endParaRPr lang="ru-RU" sz="1600"/>
        </a:p>
      </dgm:t>
    </dgm:pt>
    <dgm:pt modelId="{BFB6B78C-0F24-47AD-9A17-76C2B8A5DF3F}" type="sibTrans" cxnId="{3882D281-FD3E-47C7-88FF-9A47DDB59EB0}">
      <dgm:prSet/>
      <dgm:spPr/>
      <dgm:t>
        <a:bodyPr/>
        <a:lstStyle/>
        <a:p>
          <a:endParaRPr lang="ru-RU" sz="1600"/>
        </a:p>
      </dgm:t>
    </dgm:pt>
    <dgm:pt modelId="{0B5D5267-B46D-4B97-9926-5E315C947397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Вознаграждение, причитающееся приемному родителю </a:t>
          </a:r>
        </a:p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Количество получателей 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100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Средний размер поддержки на 1 получателя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9 059,5 руб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Исполнено 10 871,4  тыс. 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., при плане 11 887,9 тыс. руб.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190717A-74EC-47AA-ABDC-677A8F3D4249}" type="parTrans" cxnId="{19889856-7310-4428-A5B1-52B0223FC5F1}">
      <dgm:prSet/>
      <dgm:spPr/>
      <dgm:t>
        <a:bodyPr/>
        <a:lstStyle/>
        <a:p>
          <a:endParaRPr lang="ru-RU" sz="1600"/>
        </a:p>
      </dgm:t>
    </dgm:pt>
    <dgm:pt modelId="{96B246DC-E52A-416B-9B8B-1B1399886EB8}" type="sibTrans" cxnId="{19889856-7310-4428-A5B1-52B0223FC5F1}">
      <dgm:prSet/>
      <dgm:spPr/>
      <dgm:t>
        <a:bodyPr/>
        <a:lstStyle/>
        <a:p>
          <a:endParaRPr lang="ru-RU" sz="1600"/>
        </a:p>
      </dgm:t>
    </dgm:pt>
    <dgm:pt modelId="{56061000-5777-49CC-8EB4-3705121A1A9F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Приобретение жилых помещений  для детей сирот  и детей, оставшихся без попечения родителей  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(2 получателя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)</a:t>
          </a:r>
        </a:p>
        <a:p>
          <a:pPr algn="ctr"/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2 120,25 тыс. </a:t>
          </a:r>
          <a:r>
            <a:rPr lang="ru-RU" sz="1600" b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руб</a:t>
          </a:r>
          <a:r>
            <a:rPr lang="ru-RU" sz="1600" b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  <a:endParaRPr lang="ru-RU" sz="1600" b="1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B48F87-E8E7-42FC-91D7-68D4B5A8C2C3}" type="parTrans" cxnId="{66B6BFC7-AB09-4B29-984A-097818386DD9}">
      <dgm:prSet/>
      <dgm:spPr/>
      <dgm:t>
        <a:bodyPr/>
        <a:lstStyle/>
        <a:p>
          <a:endParaRPr lang="ru-RU" sz="1600"/>
        </a:p>
      </dgm:t>
    </dgm:pt>
    <dgm:pt modelId="{FC325A70-4729-4A63-A0DF-C02452F50C46}" type="sibTrans" cxnId="{66B6BFC7-AB09-4B29-984A-097818386DD9}">
      <dgm:prSet/>
      <dgm:spPr/>
      <dgm:t>
        <a:bodyPr/>
        <a:lstStyle/>
        <a:p>
          <a:endParaRPr lang="ru-RU" sz="1600"/>
        </a:p>
      </dgm:t>
    </dgm:pt>
    <dgm:pt modelId="{17BEAEB8-F5AD-4D2A-AC4A-3A7041240BAA}" type="pres">
      <dgm:prSet presAssocID="{36A899DE-C0BA-4B05-BFF2-A5C1BD56878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F9CC07-BD47-4DA4-AC1C-F84A34268123}" type="pres">
      <dgm:prSet presAssocID="{1AAE589C-79A5-4D51-8972-0BC14256D50C}" presName="composite" presStyleCnt="0"/>
      <dgm:spPr/>
    </dgm:pt>
    <dgm:pt modelId="{B8EAC538-D2A3-468C-8344-00CDA10C6D79}" type="pres">
      <dgm:prSet presAssocID="{1AAE589C-79A5-4D51-8972-0BC14256D50C}" presName="rect1" presStyleLbl="trAlignAcc1" presStyleIdx="0" presStyleCnt="3" custScaleX="161945" custScaleY="185804" custLinFactNeighborX="49136" custLinFactNeighborY="-212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00418-24DC-495E-834E-9DAA23AC38E4}" type="pres">
      <dgm:prSet presAssocID="{1AAE589C-79A5-4D51-8972-0BC14256D50C}" presName="rect2" presStyleLbl="fgImgPlace1" presStyleIdx="0" presStyleCnt="3" custScaleX="139470" custScaleY="73117" custLinFactNeighborX="-98232" custLinFactNeighborY="-1248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FC963A-8B04-47EF-8DBD-C6DC3C0D7D56}" type="pres">
      <dgm:prSet presAssocID="{BFB6B78C-0F24-47AD-9A17-76C2B8A5DF3F}" presName="sibTrans" presStyleCnt="0"/>
      <dgm:spPr/>
    </dgm:pt>
    <dgm:pt modelId="{E2200A71-A6E3-4A45-8AEE-B2BF9F5C54C9}" type="pres">
      <dgm:prSet presAssocID="{0B5D5267-B46D-4B97-9926-5E315C947397}" presName="composite" presStyleCnt="0"/>
      <dgm:spPr/>
    </dgm:pt>
    <dgm:pt modelId="{A02ED168-C91C-44B4-98DC-FBBE2DAB90EA}" type="pres">
      <dgm:prSet presAssocID="{0B5D5267-B46D-4B97-9926-5E315C947397}" presName="rect1" presStyleLbl="trAlignAcc1" presStyleIdx="1" presStyleCnt="3" custScaleX="159737" custScaleY="139987" custLinFactNeighborX="39917" custLinFactNeighborY="-9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72ED71-A811-45C4-98EB-F3ED9797FA9F}" type="pres">
      <dgm:prSet presAssocID="{0B5D5267-B46D-4B97-9926-5E315C947397}" presName="rect2" presStyleLbl="fgImgPlace1" presStyleIdx="1" presStyleCnt="3" custScaleX="225413" custScaleY="120899" custLinFactX="-83955" custLinFactNeighborX="-100000" custLinFactNeighborY="-212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437D78B-C47F-4F8B-8E36-3A2CF62336B1}" type="pres">
      <dgm:prSet presAssocID="{96B246DC-E52A-416B-9B8B-1B1399886EB8}" presName="sibTrans" presStyleCnt="0"/>
      <dgm:spPr/>
    </dgm:pt>
    <dgm:pt modelId="{276B05D3-4D3D-4BE5-9B75-D7D8B24568D9}" type="pres">
      <dgm:prSet presAssocID="{56061000-5777-49CC-8EB4-3705121A1A9F}" presName="composite" presStyleCnt="0"/>
      <dgm:spPr/>
    </dgm:pt>
    <dgm:pt modelId="{60139F33-672F-418A-8EB0-7F09B7AFC3CC}" type="pres">
      <dgm:prSet presAssocID="{56061000-5777-49CC-8EB4-3705121A1A9F}" presName="rect1" presStyleLbl="trAlignAcc1" presStyleIdx="2" presStyleCnt="3" custScaleX="150374" custScaleY="137032" custLinFactNeighborX="31038" custLinFactNeighborY="-8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2A1778-18CF-492B-A6C7-E12A55FFE720}" type="pres">
      <dgm:prSet presAssocID="{56061000-5777-49CC-8EB4-3705121A1A9F}" presName="rect2" presStyleLbl="fgImgPlace1" presStyleIdx="2" presStyleCnt="3" custScaleX="210277" custScaleY="104805" custLinFactX="-114531" custLinFactNeighborX="-200000" custLinFactNeighborY="751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539B1E5-9847-49E2-8D87-47834418C6FC}" type="presOf" srcId="{0B5D5267-B46D-4B97-9926-5E315C947397}" destId="{A02ED168-C91C-44B4-98DC-FBBE2DAB90EA}" srcOrd="0" destOrd="0" presId="urn:microsoft.com/office/officeart/2008/layout/PictureStrips"/>
    <dgm:cxn modelId="{66B6BFC7-AB09-4B29-984A-097818386DD9}" srcId="{36A899DE-C0BA-4B05-BFF2-A5C1BD568783}" destId="{56061000-5777-49CC-8EB4-3705121A1A9F}" srcOrd="2" destOrd="0" parTransId="{CAB48F87-E8E7-42FC-91D7-68D4B5A8C2C3}" sibTransId="{FC325A70-4729-4A63-A0DF-C02452F50C46}"/>
    <dgm:cxn modelId="{9B468940-F771-4F4B-B753-4C23CEA4C5D8}" type="presOf" srcId="{36A899DE-C0BA-4B05-BFF2-A5C1BD568783}" destId="{17BEAEB8-F5AD-4D2A-AC4A-3A7041240BAA}" srcOrd="0" destOrd="0" presId="urn:microsoft.com/office/officeart/2008/layout/PictureStrips"/>
    <dgm:cxn modelId="{422C8055-8BE2-4519-BF67-799AE6A72AEB}" type="presOf" srcId="{1AAE589C-79A5-4D51-8972-0BC14256D50C}" destId="{B8EAC538-D2A3-468C-8344-00CDA10C6D79}" srcOrd="0" destOrd="0" presId="urn:microsoft.com/office/officeart/2008/layout/PictureStrips"/>
    <dgm:cxn modelId="{3882D281-FD3E-47C7-88FF-9A47DDB59EB0}" srcId="{36A899DE-C0BA-4B05-BFF2-A5C1BD568783}" destId="{1AAE589C-79A5-4D51-8972-0BC14256D50C}" srcOrd="0" destOrd="0" parTransId="{B9C82A33-6F40-4375-91B3-280DFB4A2D7E}" sibTransId="{BFB6B78C-0F24-47AD-9A17-76C2B8A5DF3F}"/>
    <dgm:cxn modelId="{19889856-7310-4428-A5B1-52B0223FC5F1}" srcId="{36A899DE-C0BA-4B05-BFF2-A5C1BD568783}" destId="{0B5D5267-B46D-4B97-9926-5E315C947397}" srcOrd="1" destOrd="0" parTransId="{B190717A-74EC-47AA-ABDC-677A8F3D4249}" sibTransId="{96B246DC-E52A-416B-9B8B-1B1399886EB8}"/>
    <dgm:cxn modelId="{A341F241-D377-417A-983D-057C3199C7E0}" type="presOf" srcId="{56061000-5777-49CC-8EB4-3705121A1A9F}" destId="{60139F33-672F-418A-8EB0-7F09B7AFC3CC}" srcOrd="0" destOrd="0" presId="urn:microsoft.com/office/officeart/2008/layout/PictureStrips"/>
    <dgm:cxn modelId="{263BD0A3-148B-416F-85BC-7FD932F3154A}" type="presParOf" srcId="{17BEAEB8-F5AD-4D2A-AC4A-3A7041240BAA}" destId="{07F9CC07-BD47-4DA4-AC1C-F84A34268123}" srcOrd="0" destOrd="0" presId="urn:microsoft.com/office/officeart/2008/layout/PictureStrips"/>
    <dgm:cxn modelId="{903EA8EE-17E7-4AFA-B7E2-255597D65386}" type="presParOf" srcId="{07F9CC07-BD47-4DA4-AC1C-F84A34268123}" destId="{B8EAC538-D2A3-468C-8344-00CDA10C6D79}" srcOrd="0" destOrd="0" presId="urn:microsoft.com/office/officeart/2008/layout/PictureStrips"/>
    <dgm:cxn modelId="{237EF1C6-B3DE-498D-8D59-89C82249AAA2}" type="presParOf" srcId="{07F9CC07-BD47-4DA4-AC1C-F84A34268123}" destId="{9CD00418-24DC-495E-834E-9DAA23AC38E4}" srcOrd="1" destOrd="0" presId="urn:microsoft.com/office/officeart/2008/layout/PictureStrips"/>
    <dgm:cxn modelId="{54A9E49D-7641-4279-A3A4-F2E058CA1DD3}" type="presParOf" srcId="{17BEAEB8-F5AD-4D2A-AC4A-3A7041240BAA}" destId="{8DFC963A-8B04-47EF-8DBD-C6DC3C0D7D56}" srcOrd="1" destOrd="0" presId="urn:microsoft.com/office/officeart/2008/layout/PictureStrips"/>
    <dgm:cxn modelId="{9EFE0202-D752-4661-B78C-58917B17BA2D}" type="presParOf" srcId="{17BEAEB8-F5AD-4D2A-AC4A-3A7041240BAA}" destId="{E2200A71-A6E3-4A45-8AEE-B2BF9F5C54C9}" srcOrd="2" destOrd="0" presId="urn:microsoft.com/office/officeart/2008/layout/PictureStrips"/>
    <dgm:cxn modelId="{615EAE49-6353-4DAF-9399-2CAE7949D97F}" type="presParOf" srcId="{E2200A71-A6E3-4A45-8AEE-B2BF9F5C54C9}" destId="{A02ED168-C91C-44B4-98DC-FBBE2DAB90EA}" srcOrd="0" destOrd="0" presId="urn:microsoft.com/office/officeart/2008/layout/PictureStrips"/>
    <dgm:cxn modelId="{F830CF66-0881-4BD2-9C49-B32B634D5BFA}" type="presParOf" srcId="{E2200A71-A6E3-4A45-8AEE-B2BF9F5C54C9}" destId="{F072ED71-A811-45C4-98EB-F3ED9797FA9F}" srcOrd="1" destOrd="0" presId="urn:microsoft.com/office/officeart/2008/layout/PictureStrips"/>
    <dgm:cxn modelId="{79C06B1A-32C0-47E5-830F-772CEC3DC2E9}" type="presParOf" srcId="{17BEAEB8-F5AD-4D2A-AC4A-3A7041240BAA}" destId="{7437D78B-C47F-4F8B-8E36-3A2CF62336B1}" srcOrd="3" destOrd="0" presId="urn:microsoft.com/office/officeart/2008/layout/PictureStrips"/>
    <dgm:cxn modelId="{0EA1FE0B-7157-4044-BDB3-EC0191A7C010}" type="presParOf" srcId="{17BEAEB8-F5AD-4D2A-AC4A-3A7041240BAA}" destId="{276B05D3-4D3D-4BE5-9B75-D7D8B24568D9}" srcOrd="4" destOrd="0" presId="urn:microsoft.com/office/officeart/2008/layout/PictureStrips"/>
    <dgm:cxn modelId="{FF3F9749-15EC-4CA3-972F-9180F049A344}" type="presParOf" srcId="{276B05D3-4D3D-4BE5-9B75-D7D8B24568D9}" destId="{60139F33-672F-418A-8EB0-7F09B7AFC3CC}" srcOrd="0" destOrd="0" presId="urn:microsoft.com/office/officeart/2008/layout/PictureStrips"/>
    <dgm:cxn modelId="{92E1A259-9D07-4922-B104-B1AE656948B9}" type="presParOf" srcId="{276B05D3-4D3D-4BE5-9B75-D7D8B24568D9}" destId="{0D2A1778-18CF-492B-A6C7-E12A55FFE72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E7997-4999-4545-94D1-A12B66ABDBAC}">
      <dsp:nvSpPr>
        <dsp:cNvPr id="0" name=""/>
        <dsp:cNvSpPr/>
      </dsp:nvSpPr>
      <dsp:spPr>
        <a:xfrm>
          <a:off x="976" y="138800"/>
          <a:ext cx="1882902" cy="1969831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  <a:endParaRPr lang="ru-RU" sz="2800" b="1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923 767,2 </a:t>
          </a:r>
          <a:r>
            <a:rPr lang="ru-RU" sz="20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dsp:txBody>
      <dsp:txXfrm>
        <a:off x="56124" y="193948"/>
        <a:ext cx="1772606" cy="1859535"/>
      </dsp:txXfrm>
    </dsp:sp>
    <dsp:sp modelId="{0CA455BC-BDF6-4D13-98F2-0A1DA8509209}">
      <dsp:nvSpPr>
        <dsp:cNvPr id="0" name=""/>
        <dsp:cNvSpPr/>
      </dsp:nvSpPr>
      <dsp:spPr>
        <a:xfrm rot="97973">
          <a:off x="2023602" y="986297"/>
          <a:ext cx="296463" cy="344930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>
            <a:solidFill>
              <a:srgbClr val="007033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23620" y="1054016"/>
        <a:ext cx="207524" cy="206958"/>
      </dsp:txXfrm>
    </dsp:sp>
    <dsp:sp modelId="{85277698-DE67-483E-B35F-B6904CD80AD5}">
      <dsp:nvSpPr>
        <dsp:cNvPr id="0" name=""/>
        <dsp:cNvSpPr/>
      </dsp:nvSpPr>
      <dsp:spPr>
        <a:xfrm>
          <a:off x="2443016" y="201401"/>
          <a:ext cx="1390848" cy="1969831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2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919 202 </a:t>
          </a:r>
          <a:r>
            <a:rPr lang="ru-RU" sz="20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dsp:txBody>
      <dsp:txXfrm>
        <a:off x="2483753" y="242138"/>
        <a:ext cx="1309374" cy="1888357"/>
      </dsp:txXfrm>
    </dsp:sp>
    <dsp:sp modelId="{7A9E9003-237C-4623-8F08-16393FAFED76}">
      <dsp:nvSpPr>
        <dsp:cNvPr id="0" name=""/>
        <dsp:cNvSpPr/>
      </dsp:nvSpPr>
      <dsp:spPr>
        <a:xfrm>
          <a:off x="3972949" y="1013852"/>
          <a:ext cx="294859" cy="344930"/>
        </a:xfrm>
        <a:prstGeom prst="rightArrow">
          <a:avLst>
            <a:gd name="adj1" fmla="val 60000"/>
            <a:gd name="adj2" fmla="val 5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3972949" y="1082838"/>
        <a:ext cx="206401" cy="206958"/>
      </dsp:txXfrm>
    </dsp:sp>
    <dsp:sp modelId="{F16F3A03-75DF-437D-89DD-18CE8E862AF7}">
      <dsp:nvSpPr>
        <dsp:cNvPr id="0" name=""/>
        <dsp:cNvSpPr/>
      </dsp:nvSpPr>
      <dsp:spPr>
        <a:xfrm>
          <a:off x="4390203" y="201401"/>
          <a:ext cx="1750938" cy="1969831"/>
        </a:xfrm>
        <a:prstGeom prst="roundRect">
          <a:avLst>
            <a:gd name="adj" fmla="val 10000"/>
          </a:avLst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</a:t>
          </a: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1 023 128,4 </a:t>
          </a:r>
          <a:r>
            <a:rPr lang="ru-RU" sz="20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dsp:txBody>
      <dsp:txXfrm>
        <a:off x="4441486" y="252684"/>
        <a:ext cx="1648372" cy="186726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98981-3846-4AAA-AE6B-8DA6FBDD8E3F}">
      <dsp:nvSpPr>
        <dsp:cNvPr id="0" name=""/>
        <dsp:cNvSpPr/>
      </dsp:nvSpPr>
      <dsp:spPr>
        <a:xfrm>
          <a:off x="3088" y="9887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ru-RU" sz="24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</dsp:txBody>
      <dsp:txXfrm>
        <a:off x="400032" y="9887"/>
        <a:ext cx="1190832" cy="793888"/>
      </dsp:txXfrm>
    </dsp:sp>
    <dsp:sp modelId="{9C8462A6-299B-47CF-9320-685F5E9E08AC}">
      <dsp:nvSpPr>
        <dsp:cNvPr id="0" name=""/>
        <dsp:cNvSpPr/>
      </dsp:nvSpPr>
      <dsp:spPr>
        <a:xfrm>
          <a:off x="1729795" y="77368"/>
          <a:ext cx="3428431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128 498 </a:t>
          </a:r>
          <a:r>
            <a:rPr lang="ru-RU" sz="2400" kern="1200" dirty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4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77368"/>
        <a:ext cx="2769504" cy="658927"/>
      </dsp:txXfrm>
    </dsp:sp>
    <dsp:sp modelId="{399BB3BE-F625-4B23-958C-CBF0A11E6D12}">
      <dsp:nvSpPr>
        <dsp:cNvPr id="0" name=""/>
        <dsp:cNvSpPr/>
      </dsp:nvSpPr>
      <dsp:spPr>
        <a:xfrm>
          <a:off x="3088" y="914920"/>
          <a:ext cx="1984720" cy="79388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24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</dsp:txBody>
      <dsp:txXfrm>
        <a:off x="400032" y="914920"/>
        <a:ext cx="1190832" cy="793888"/>
      </dsp:txXfrm>
    </dsp:sp>
    <dsp:sp modelId="{2DE080EE-F80D-4228-A6C6-40FF27B97B14}">
      <dsp:nvSpPr>
        <dsp:cNvPr id="0" name=""/>
        <dsp:cNvSpPr/>
      </dsp:nvSpPr>
      <dsp:spPr>
        <a:xfrm>
          <a:off x="1729795" y="982400"/>
          <a:ext cx="3451691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129 459 </a:t>
          </a:r>
          <a:r>
            <a:rPr lang="ru-RU" sz="2000" kern="1200" dirty="0">
              <a:ln w="1905"/>
              <a:solidFill>
                <a:srgbClr val="0039A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itchFamily="18" charset="0"/>
            </a:rPr>
            <a:t>тыс. руб.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59259" y="982400"/>
        <a:ext cx="2792764" cy="658927"/>
      </dsp:txXfrm>
    </dsp:sp>
    <dsp:sp modelId="{18545FE3-D8E3-4C87-9A6E-104F9526EF1A}">
      <dsp:nvSpPr>
        <dsp:cNvPr id="0" name=""/>
        <dsp:cNvSpPr/>
      </dsp:nvSpPr>
      <dsp:spPr>
        <a:xfrm>
          <a:off x="3088" y="1819952"/>
          <a:ext cx="1984720" cy="785568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</a:t>
          </a:r>
          <a:r>
            <a:rPr lang="ru-RU" sz="24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</dsp:txBody>
      <dsp:txXfrm>
        <a:off x="395872" y="1819952"/>
        <a:ext cx="1199152" cy="785568"/>
      </dsp:txXfrm>
    </dsp:sp>
    <dsp:sp modelId="{7F0995BB-BDEC-465C-BE88-2B075BE97044}">
      <dsp:nvSpPr>
        <dsp:cNvPr id="0" name=""/>
        <dsp:cNvSpPr/>
      </dsp:nvSpPr>
      <dsp:spPr>
        <a:xfrm>
          <a:off x="1771415" y="1809368"/>
          <a:ext cx="3413160" cy="658927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130 877,74 </a:t>
          </a:r>
          <a:r>
            <a:rPr lang="ru-RU" sz="2000" b="0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руб.</a:t>
          </a:r>
        </a:p>
      </dsp:txBody>
      <dsp:txXfrm>
        <a:off x="2100879" y="1809368"/>
        <a:ext cx="2754233" cy="6589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63F10C-0655-4BD3-96E3-C8BC8ADA6428}">
      <dsp:nvSpPr>
        <dsp:cNvPr id="0" name=""/>
        <dsp:cNvSpPr/>
      </dsp:nvSpPr>
      <dsp:spPr>
        <a:xfrm>
          <a:off x="212168" y="744464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115 888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sp:txBody>
      <dsp:txXfrm>
        <a:off x="789393" y="744464"/>
        <a:ext cx="1731674" cy="1154449"/>
      </dsp:txXfrm>
    </dsp:sp>
    <dsp:sp modelId="{66D116F9-A110-4786-9268-0D1B7C4A9ABB}">
      <dsp:nvSpPr>
        <dsp:cNvPr id="0" name=""/>
        <dsp:cNvSpPr/>
      </dsp:nvSpPr>
      <dsp:spPr>
        <a:xfrm>
          <a:off x="0" y="2045852"/>
          <a:ext cx="2727779" cy="1462591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   </a:t>
          </a: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44,38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        в </a:t>
          </a:r>
          <a:r>
            <a:rPr lang="ru-RU" sz="2000" b="1" kern="120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РБ </a:t>
          </a:r>
          <a:r>
            <a:rPr lang="ru-RU" sz="2000" b="1" kern="120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69,38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</a:t>
          </a:r>
          <a:r>
            <a:rPr lang="ru-RU" sz="2000" b="1" kern="120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 </a:t>
          </a:r>
          <a:r>
            <a:rPr lang="ru-RU" sz="2000" b="1" kern="120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30,62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sp:txBody>
      <dsp:txXfrm>
        <a:off x="0" y="2045852"/>
        <a:ext cx="2727779" cy="1462591"/>
      </dsp:txXfrm>
    </dsp:sp>
    <dsp:sp modelId="{783CC537-852A-4B11-9461-FBFE188E0516}">
      <dsp:nvSpPr>
        <dsp:cNvPr id="0" name=""/>
        <dsp:cNvSpPr/>
      </dsp:nvSpPr>
      <dsp:spPr>
        <a:xfrm>
          <a:off x="3107167" y="715624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113 600 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sp:txBody>
      <dsp:txXfrm>
        <a:off x="3684392" y="715624"/>
        <a:ext cx="1731674" cy="1154449"/>
      </dsp:txXfrm>
    </dsp:sp>
    <dsp:sp modelId="{82D9E354-C625-475B-AFE4-1B99616DE875}">
      <dsp:nvSpPr>
        <dsp:cNvPr id="0" name=""/>
        <dsp:cNvSpPr/>
      </dsp:nvSpPr>
      <dsp:spPr>
        <a:xfrm>
          <a:off x="2882291" y="2039962"/>
          <a:ext cx="2625310" cy="1469107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</a:t>
          </a: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37,58%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РБ </a:t>
          </a: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62,58 %</a:t>
          </a:r>
          <a:endParaRPr lang="ru-RU" sz="2000" b="1" kern="1200" dirty="0">
            <a:solidFill>
              <a:srgbClr val="0039AC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</a:t>
          </a: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37,42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sp:txBody>
      <dsp:txXfrm>
        <a:off x="2882291" y="2039962"/>
        <a:ext cx="2625310" cy="1469107"/>
      </dsp:txXfrm>
    </dsp:sp>
    <dsp:sp modelId="{A5D58414-164A-401A-9F39-DA469AAB6550}">
      <dsp:nvSpPr>
        <dsp:cNvPr id="0" name=""/>
        <dsp:cNvSpPr/>
      </dsp:nvSpPr>
      <dsp:spPr>
        <a:xfrm>
          <a:off x="5920061" y="738050"/>
          <a:ext cx="2886123" cy="1154449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118 953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sp:txBody>
      <dsp:txXfrm>
        <a:off x="6497286" y="738050"/>
        <a:ext cx="1731674" cy="1154449"/>
      </dsp:txXfrm>
    </dsp:sp>
    <dsp:sp modelId="{CC4EEEF0-FDA0-439C-9BCB-76C5052F2E1F}">
      <dsp:nvSpPr>
        <dsp:cNvPr id="0" name=""/>
        <dsp:cNvSpPr/>
      </dsp:nvSpPr>
      <dsp:spPr>
        <a:xfrm>
          <a:off x="5891130" y="2001764"/>
          <a:ext cx="2727779" cy="1475419"/>
        </a:xfrm>
        <a:prstGeom prst="rect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доп. норматив          </a:t>
          </a: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32,20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Зачисление налога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в РБ </a:t>
          </a: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47,20</a:t>
          </a:r>
          <a:r>
            <a:rPr lang="ru-RU" sz="2000" b="0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 ОБ </a:t>
          </a:r>
          <a:r>
            <a:rPr lang="ru-RU" sz="2000" b="1" kern="12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42,80 </a:t>
          </a:r>
          <a:r>
            <a:rPr lang="ru-RU" sz="20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sp:txBody>
      <dsp:txXfrm>
        <a:off x="5891130" y="2001764"/>
        <a:ext cx="2727779" cy="14754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750E2-D125-492D-BB75-24E7048AB464}">
      <dsp:nvSpPr>
        <dsp:cNvPr id="0" name=""/>
        <dsp:cNvSpPr/>
      </dsp:nvSpPr>
      <dsp:spPr>
        <a:xfrm>
          <a:off x="46676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</a:t>
          </a: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 </a:t>
          </a: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830,5  </a:t>
          </a: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  <a:endParaRPr lang="ru-RU" sz="1800" kern="1200" dirty="0">
            <a:solidFill>
              <a:srgbClr val="002B8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8666" y="1"/>
        <a:ext cx="1865970" cy="1243980"/>
      </dsp:txXfrm>
    </dsp:sp>
    <dsp:sp modelId="{855C1CDE-7FFA-46D3-9FB2-0BF009A63AEF}">
      <dsp:nvSpPr>
        <dsp:cNvPr id="0" name=""/>
        <dsp:cNvSpPr/>
      </dsp:nvSpPr>
      <dsp:spPr>
        <a:xfrm>
          <a:off x="2908052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</a:t>
          </a: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2 136,0 </a:t>
          </a: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sp:txBody>
      <dsp:txXfrm>
        <a:off x="3530042" y="1"/>
        <a:ext cx="1865970" cy="1243980"/>
      </dsp:txXfrm>
    </dsp:sp>
    <dsp:sp modelId="{D84EB72B-AF93-4DBA-81A2-C9FAB55FA775}">
      <dsp:nvSpPr>
        <dsp:cNvPr id="0" name=""/>
        <dsp:cNvSpPr/>
      </dsp:nvSpPr>
      <dsp:spPr>
        <a:xfrm>
          <a:off x="5603017" y="1"/>
          <a:ext cx="3109950" cy="1243980"/>
        </a:xfrm>
        <a:prstGeom prst="chevron">
          <a:avLst/>
        </a:prstGeom>
        <a:solidFill>
          <a:schemeClr val="lt1"/>
        </a:solidFill>
        <a:ln w="15875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</a:t>
          </a: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год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ru-RU" sz="1800" b="1" kern="1200" dirty="0" smtClean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254,8 </a:t>
          </a:r>
          <a:r>
            <a:rPr lang="ru-RU" sz="1800" b="1" kern="12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т. р.</a:t>
          </a:r>
        </a:p>
      </dsp:txBody>
      <dsp:txXfrm>
        <a:off x="6225007" y="1"/>
        <a:ext cx="1865970" cy="12439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756" y="1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756" y="6456577"/>
            <a:ext cx="4300519" cy="339994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/>
            </a:lvl1pPr>
          </a:lstStyle>
          <a:p>
            <a:fld id="{A019547C-AA51-40BE-95F5-CED45AF22C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4508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2799" y="1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85" tIns="46493" rIns="92985" bIns="46493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667" y="3228896"/>
            <a:ext cx="7941309" cy="3058953"/>
          </a:xfrm>
          <a:prstGeom prst="rect">
            <a:avLst/>
          </a:prstGeom>
        </p:spPr>
        <p:txBody>
          <a:bodyPr vert="horz" lIns="92985" tIns="46493" rIns="92985" bIns="46493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l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2799" y="6456614"/>
            <a:ext cx="4301543" cy="339883"/>
          </a:xfrm>
          <a:prstGeom prst="rect">
            <a:avLst/>
          </a:prstGeom>
        </p:spPr>
        <p:txBody>
          <a:bodyPr vert="horz" lIns="92985" tIns="46493" rIns="92985" bIns="46493" rtlCol="0" anchor="b"/>
          <a:lstStyle>
            <a:lvl1pPr algn="r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BFA91813-EFD0-49B8-B47D-B5CD4D2941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273710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167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353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3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85F6D5-7AB0-4677-A270-E59B336091EF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B4B1F-C901-48DD-970F-BB08AFFB45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61EFF-80BD-4470-A4AA-A59623C13834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12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0F44C-D244-4F18-9AD6-0200C9117D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latin typeface="+mn-lt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9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74DFB7-41B0-46BF-8E38-1B5848BF7B0F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10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34F1-1152-47CE-B1DB-87369B2921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7DC32B-923E-47DB-8390-3D830AAB6F0A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5D3C5C-F796-4DBE-8D92-84813E2658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74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960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412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706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20.06.2024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80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DC66647-8F27-4434-9236-DE4E52C1173B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805BE-CAC5-40A2-89E3-B4D25A1BEBC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20.06.2024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982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20.06.2024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6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03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010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39769C-5D9D-4DDA-8DE2-F8A467F3F167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7BF4A9-1D8B-46AD-9A6C-93809C3D869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5824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CDE6E-5B1B-467A-BD5B-7FB37BC83A88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94FF31-65D5-49DA-93F5-7141ECF895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054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D10D96-4329-4E21-B887-921E2BF48A55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0B8B61-C323-4924-A4C7-F494C602A77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9DFD29-1DA0-480A-BD96-1F1AC334874E}" type="datetime1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448D37-B62D-40E6-8F96-EF6D409EDB2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0A15E84-FC81-45E1-B9D6-E28388FB51F8}" type="datetime1">
              <a:rPr lang="ru-RU" smtClean="0"/>
              <a:t>20.06.2024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874C3-7BCA-48D6-A541-712D5609707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2B8368-D479-45DF-AD9E-66CB493B0941}" type="datetime1">
              <a:rPr lang="ru-RU" smtClean="0"/>
              <a:t>20.06.2024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AE3A8B-12E0-455A-A7D9-C8F4FBA09A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AEC1F4-CDA7-47F6-B110-E7A7C254F7D3}" type="datetime1">
              <a:rPr lang="ru-RU" smtClean="0"/>
              <a:t>20.06.2024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F4A8E2-1BEA-4DA5-823B-8E497C5A1A36}" type="datetime1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5C622D-E6D1-4611-8C88-A0D6CAF6C47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4A22CE-6090-4A0F-9DF8-ECD028855C7C}" type="datetime1">
              <a:rPr lang="ru-RU" smtClean="0"/>
              <a:t>20.06.2024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5A5C68-D9B8-4C87-9685-1C3C83ED5D2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31" r:id="rId1"/>
    <p:sldLayoutId id="2147486232" r:id="rId2"/>
    <p:sldLayoutId id="2147486233" r:id="rId3"/>
    <p:sldLayoutId id="2147486234" r:id="rId4"/>
    <p:sldLayoutId id="2147486235" r:id="rId5"/>
    <p:sldLayoutId id="2147486236" r:id="rId6"/>
    <p:sldLayoutId id="2147486237" r:id="rId7"/>
    <p:sldLayoutId id="2147486238" r:id="rId8"/>
    <p:sldLayoutId id="2147486239" r:id="rId9"/>
    <p:sldLayoutId id="2147486240" r:id="rId10"/>
    <p:sldLayoutId id="214748624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4" name="Дата 24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186689-F595-4E8F-97E6-1D630833972E}" type="datetimeFigureOut">
              <a:rPr lang="ru-RU"/>
              <a:pPr>
                <a:defRPr/>
              </a:pPr>
              <a:t>20.06.2024</a:t>
            </a:fld>
            <a:endParaRPr lang="ru-RU"/>
          </a:p>
        </p:txBody>
      </p:sp>
      <p:sp>
        <p:nvSpPr>
          <p:cNvPr id="15" name="Нижний колонтитул 28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6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33E262-D73F-4AA8-B0B8-AFDAA99821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3" r:id="rId1"/>
    <p:sldLayoutId id="2147486244" r:id="rId2"/>
    <p:sldLayoutId id="2147486245" r:id="rId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Arial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Arial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sz="2000" kern="1200">
          <a:solidFill>
            <a:schemeClr val="tx2"/>
          </a:solidFill>
          <a:latin typeface="Arial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4F787A-B3A5-487A-9781-2DEDAEAE8946}" type="datetime1">
              <a:rPr lang="ru-RU" smtClean="0"/>
              <a:t>20.06.2024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F33E262-D73F-4AA8-B0B8-AFDAA99821D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55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79" r:id="rId1"/>
    <p:sldLayoutId id="2147486380" r:id="rId2"/>
    <p:sldLayoutId id="2147486381" r:id="rId3"/>
    <p:sldLayoutId id="2147486382" r:id="rId4"/>
    <p:sldLayoutId id="2147486383" r:id="rId5"/>
    <p:sldLayoutId id="2147486384" r:id="rId6"/>
    <p:sldLayoutId id="2147486385" r:id="rId7"/>
    <p:sldLayoutId id="2147486386" r:id="rId8"/>
    <p:sldLayoutId id="2147486387" r:id="rId9"/>
    <p:sldLayoutId id="2147486388" r:id="rId10"/>
    <p:sldLayoutId id="21474863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49.jpeg"/><Relationship Id="rId4" Type="http://schemas.openxmlformats.org/officeDocument/2006/relationships/diagramLayout" Target="../diagrams/layout8.xml"/><Relationship Id="rId9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4.xml"/><Relationship Id="rId11" Type="http://schemas.openxmlformats.org/officeDocument/2006/relationships/image" Target="../media/image12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DD\Desktop\Бюджет для граждан\ФОТО на новый САЙТ\DSC03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93"/>
            <a:ext cx="916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4" name="Picture 2" descr="D:\DD\Desktop\Для бюджета для граждан\презентация\герб\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48" y="-7303"/>
            <a:ext cx="1444824" cy="1865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733246"/>
            <a:ext cx="916644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ru-RU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</a:p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 исполнении бюджета </a:t>
            </a:r>
          </a:p>
          <a:p>
            <a:pPr algn="ctr"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год»</a:t>
            </a:r>
          </a:p>
          <a:p>
            <a:pPr marL="0" indent="0" algn="ctr">
              <a:buNone/>
              <a:defRPr/>
            </a:pP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  <a:defRPr/>
            </a:pP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формате «Бюджет для граждан»</a:t>
            </a: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</a:t>
            </a:r>
            <a:r>
              <a:rPr lang="ru-RU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начальника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финансов</a:t>
            </a:r>
          </a:p>
          <a:p>
            <a:pPr marL="0" indent="0" algn="r">
              <a:buNone/>
              <a:defRPr/>
            </a:pP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</a:t>
            </a:r>
            <a:r>
              <a:rPr lang="ru-RU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  <a:p>
            <a:pPr marL="0" indent="0" algn="r">
              <a:buNone/>
              <a:defRPr/>
            </a:pPr>
            <a:r>
              <a:rPr lang="ru-RU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Макаренко Мария Андреевна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09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543" y="2528612"/>
            <a:ext cx="354899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48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основных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8637739"/>
              </p:ext>
            </p:extLst>
          </p:nvPr>
        </p:nvGraphicFramePr>
        <p:xfrm>
          <a:off x="2555776" y="2060848"/>
          <a:ext cx="6480720" cy="4463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93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68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</a:t>
                      </a:r>
                      <a:r>
                        <a:rPr lang="ru-RU" sz="1400" b="1" baseline="0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руб.</a:t>
                      </a:r>
                      <a:endParaRPr lang="ru-RU" sz="14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от плана на год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от использования имущества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4 568,6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+92,6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0344">
                <a:tc>
                  <a:txBody>
                    <a:bodyPr/>
                    <a:lstStyle/>
                    <a:p>
                      <a:r>
                        <a:rPr lang="ru-RU" sz="1600" b="0" dirty="0">
                          <a:ln>
                            <a:solidFill>
                              <a:srgbClr val="007033"/>
                            </a:solidFill>
                          </a:ln>
                          <a:solidFill>
                            <a:srgbClr val="002B8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Плата за негативное</a:t>
                      </a:r>
                      <a:r>
                        <a:rPr lang="ru-RU" sz="1600" b="0" baseline="0" dirty="0">
                          <a:ln>
                            <a:solidFill>
                              <a:srgbClr val="007033"/>
                            </a:solidFill>
                          </a:ln>
                          <a:solidFill>
                            <a:srgbClr val="002B8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baseline="0" dirty="0" err="1">
                          <a:ln>
                            <a:solidFill>
                              <a:srgbClr val="007033"/>
                            </a:solidFill>
                          </a:ln>
                          <a:solidFill>
                            <a:srgbClr val="002B8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воздей</a:t>
                      </a:r>
                      <a:r>
                        <a:rPr lang="ru-RU" sz="1600" b="0" baseline="0" dirty="0">
                          <a:ln>
                            <a:solidFill>
                              <a:srgbClr val="007033"/>
                            </a:solidFill>
                          </a:ln>
                          <a:solidFill>
                            <a:srgbClr val="002B8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b="0" dirty="0">
                        <a:ln>
                          <a:solidFill>
                            <a:srgbClr val="007033"/>
                          </a:solidFill>
                        </a:ln>
                        <a:solidFill>
                          <a:srgbClr val="002B8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461,0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+187,0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15 659,4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76,7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-4 745,3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 государства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5 739,1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-22,0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земли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1 840,1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+0,15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Продажа имущества 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231,2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99,6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-0,82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1 170,9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101,8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+20,3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Прочие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доходы</a:t>
                      </a: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798,9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+22,3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5450850"/>
              </p:ext>
            </p:extLst>
          </p:nvPr>
        </p:nvGraphicFramePr>
        <p:xfrm>
          <a:off x="111966" y="476672"/>
          <a:ext cx="8924530" cy="21519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3528" y="2819834"/>
            <a:ext cx="223224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5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500" i="1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</a:t>
            </a:r>
            <a:r>
              <a:rPr lang="ru-RU" sz="15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плана  за  </a:t>
            </a:r>
            <a:r>
              <a:rPr lang="ru-RU" sz="15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5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составило  </a:t>
            </a: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87,3 </a:t>
            </a:r>
            <a:r>
              <a:rPr lang="ru-RU" sz="15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</a:t>
            </a:r>
            <a:r>
              <a:rPr lang="ru-RU" sz="15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на</a:t>
            </a:r>
          </a:p>
          <a:p>
            <a:pPr algn="ctr"/>
            <a:r>
              <a:rPr lang="ru-RU" sz="15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8 867,4  </a:t>
            </a:r>
            <a:r>
              <a:rPr lang="ru-RU" sz="15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относительно </a:t>
            </a:r>
            <a:r>
              <a:rPr lang="ru-RU" sz="15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361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Деньги, российские рубли, на ноутбуке за рабочим столом | Премиум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692"/>
            <a:ext cx="2466754" cy="164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33869" y="1099422"/>
            <a:ext cx="189817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3 864,1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932040" y="1099557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4 188,1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6909588" y="1099557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192,2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3137722" y="2558185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272,5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54758" y="2521429"/>
            <a:ext cx="1872208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322,1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6926965" y="2521429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356,4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6795" y="1968936"/>
            <a:ext cx="4896544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Аренда муниципального имущества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23928" y="583478"/>
            <a:ext cx="378227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Арендная плата за земли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27782" y="3412070"/>
            <a:ext cx="4896544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муниципального имущества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3182550" y="3922716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190,0т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3914515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152,4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20272" y="394883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231,2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45496" y="4946928"/>
            <a:ext cx="4896544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Продажа земельных участков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3245701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580,0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891,3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1 840,2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pic>
        <p:nvPicPr>
          <p:cNvPr id="2050" name="Picture 2" descr="Доходы бюджета города / Официальный портал Администрации города  Ханты-Мансийск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4" r="54582"/>
          <a:stretch/>
        </p:blipFill>
        <p:spPr bwMode="auto">
          <a:xfrm>
            <a:off x="13522" y="3281253"/>
            <a:ext cx="2453232" cy="278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8268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неналоговых доходов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033869" y="1311853"/>
            <a:ext cx="189817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60,7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4958547" y="1311254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93,9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8" name="Пятиугольник 7"/>
          <p:cNvSpPr/>
          <p:nvPr/>
        </p:nvSpPr>
        <p:spPr>
          <a:xfrm>
            <a:off x="6969834" y="1311254"/>
            <a:ext cx="1982891" cy="661392"/>
          </a:xfrm>
          <a:prstGeom prst="homePlate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461,0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9" name="Пятиугольник 8"/>
          <p:cNvSpPr/>
          <p:nvPr/>
        </p:nvSpPr>
        <p:spPr>
          <a:xfrm>
            <a:off x="3045633" y="2733611"/>
            <a:ext cx="1976061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17 580,5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10" name="Пятиугольник 9"/>
          <p:cNvSpPr/>
          <p:nvPr/>
        </p:nvSpPr>
        <p:spPr>
          <a:xfrm>
            <a:off x="5009930" y="2733611"/>
            <a:ext cx="2056385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13 759,8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11" name="Пятиугольник 10"/>
          <p:cNvSpPr/>
          <p:nvPr/>
        </p:nvSpPr>
        <p:spPr>
          <a:xfrm>
            <a:off x="7066316" y="2712537"/>
            <a:ext cx="1965513" cy="661392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15 659,4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33869" y="2168991"/>
            <a:ext cx="5786603" cy="40011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платных услуг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33869" y="485843"/>
            <a:ext cx="5972033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негативное воздействие на окружающую среду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5633" y="3515681"/>
            <a:ext cx="5786603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Доходу от компенсации затрат государству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3033869" y="4149080"/>
            <a:ext cx="2020889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1 712,2 т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5117909" y="4149080"/>
            <a:ext cx="1872208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1 042,5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0" name="Пятиугольник 19"/>
          <p:cNvSpPr/>
          <p:nvPr/>
        </p:nvSpPr>
        <p:spPr>
          <a:xfrm>
            <a:off x="7001986" y="4149080"/>
            <a:ext cx="2003916" cy="661392"/>
          </a:xfrm>
          <a:prstGeom prst="homePlat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5 739,1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33869" y="4946928"/>
            <a:ext cx="5786603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</a:p>
        </p:txBody>
      </p:sp>
      <p:sp>
        <p:nvSpPr>
          <p:cNvPr id="22" name="Пятиугольник 21"/>
          <p:cNvSpPr/>
          <p:nvPr/>
        </p:nvSpPr>
        <p:spPr>
          <a:xfrm>
            <a:off x="3136845" y="5666691"/>
            <a:ext cx="1976061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740,9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3" name="Пятиугольник 22"/>
          <p:cNvSpPr/>
          <p:nvPr/>
        </p:nvSpPr>
        <p:spPr>
          <a:xfrm>
            <a:off x="5117909" y="5680755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550,8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4" name="Пятиугольник 23"/>
          <p:cNvSpPr/>
          <p:nvPr/>
        </p:nvSpPr>
        <p:spPr>
          <a:xfrm>
            <a:off x="7066316" y="5666691"/>
            <a:ext cx="1872208" cy="661392"/>
          </a:xfrm>
          <a:prstGeom prst="homePlat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1 170,9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pic>
        <p:nvPicPr>
          <p:cNvPr id="1026" name="Picture 2" descr="Новые штрафы для бухгалтеров госсектор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43" y="5146983"/>
            <a:ext cx="2059848" cy="139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Изменен порядок представления в Росприроднадзор декларации о плате за  негативное воздействие на окружающую среду - Новости - Прокуратура -  Государственные организации информируют - Куканское сельское посел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00111"/>
            <a:ext cx="1512169" cy="151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Платные услуги населению Приморского края за январь-февраль 2017 год. -  puha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72646"/>
            <a:ext cx="1763688" cy="152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Государство должно компенсировать затраты на оплату ЖКУ за время  самоизоляции. | Пенсы на море | Яндекс Дзен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90" y="3605921"/>
            <a:ext cx="1895577" cy="119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757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070030141"/>
              </p:ext>
            </p:extLst>
          </p:nvPr>
        </p:nvGraphicFramePr>
        <p:xfrm>
          <a:off x="5702357" y="369366"/>
          <a:ext cx="3419872" cy="51804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07883" y="8639"/>
            <a:ext cx="8856476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Структура безвозмездных поступлений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375" y="5949279"/>
            <a:ext cx="8503984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финансовой помощи в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из вышестоящих бюджетов к уровню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составляет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112,2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0" name="Левая фигурная скобка 9"/>
          <p:cNvSpPr/>
          <p:nvPr/>
        </p:nvSpPr>
        <p:spPr>
          <a:xfrm>
            <a:off x="5364088" y="620688"/>
            <a:ext cx="432048" cy="4846602"/>
          </a:xfrm>
          <a:prstGeom prst="leftBrac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07975" y="3335188"/>
            <a:ext cx="2679849" cy="153397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768 141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55575" y="1447108"/>
            <a:ext cx="4036573" cy="1192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60960" tIns="60960" rIns="60960" bIns="6096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2800" b="1" kern="12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82451" y="1217847"/>
            <a:ext cx="2705373" cy="154811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</a:t>
            </a:r>
          </a:p>
          <a:p>
            <a:pPr lvl="0"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743 890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3195096" y="764704"/>
            <a:ext cx="1880959" cy="3976634"/>
            <a:chOff x="3522484" y="0"/>
            <a:chExt cx="983424" cy="4455780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588460" y="0"/>
              <a:ext cx="917447" cy="4455780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3522484" y="0"/>
              <a:ext cx="983424" cy="445578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24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AutoShape 4" descr="https://www.ipbr.org/assets/i/news/taxes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321286" y="2213673"/>
            <a:ext cx="1754770" cy="13480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861 781  </a:t>
            </a:r>
          </a:p>
          <a:p>
            <a:pPr lvl="0" algn="ctr" defTabSz="1066800">
              <a:lnSpc>
                <a:spcPct val="90000"/>
              </a:lnSpc>
              <a:spcAft>
                <a:spcPct val="35000"/>
              </a:spcAft>
            </a:pPr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Управляющая кнопка: назад 3">
            <a:hlinkClick r:id="" action="ppaction://hlinkshowjump?jump=previousslide" highlightClick="1"/>
          </p:cNvPr>
          <p:cNvSpPr/>
          <p:nvPr/>
        </p:nvSpPr>
        <p:spPr>
          <a:xfrm>
            <a:off x="2987824" y="1218266"/>
            <a:ext cx="333462" cy="642752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правляющая кнопка: назад 19">
            <a:hlinkClick r:id="" action="ppaction://hlinkshowjump?jump=previousslide" highlightClick="1"/>
          </p:cNvPr>
          <p:cNvSpPr/>
          <p:nvPr/>
        </p:nvSpPr>
        <p:spPr>
          <a:xfrm>
            <a:off x="2987824" y="3335188"/>
            <a:ext cx="333462" cy="642752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назад 21">
            <a:hlinkClick r:id="" action="ppaction://hlinkshowjump?jump=previousslide" highlightClick="1"/>
          </p:cNvPr>
          <p:cNvSpPr/>
          <p:nvPr/>
        </p:nvSpPr>
        <p:spPr>
          <a:xfrm>
            <a:off x="5076056" y="2833791"/>
            <a:ext cx="288032" cy="642752"/>
          </a:xfrm>
          <a:prstGeom prst="actionButtonBackPrevious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12938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районного бюджета  на реализацию программ за </a:t>
            </a:r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2072" y="691432"/>
            <a:ext cx="3672408" cy="52322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48063" y="2187352"/>
            <a:ext cx="3606891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ВЕДОМСТВЕННЫХ ЦЕЛЕВЫЕ ПРОГРАММ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2 939,6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2 939,6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исполнения 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860" y="2132856"/>
            <a:ext cx="3863215" cy="286232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ПРОГРАММ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66 832,877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 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57 469,8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 исполнения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86,0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" name="Выгнутая вправо стрелка 7"/>
          <p:cNvSpPr/>
          <p:nvPr/>
        </p:nvSpPr>
        <p:spPr>
          <a:xfrm rot="19734794">
            <a:off x="6588749" y="986180"/>
            <a:ext cx="471998" cy="1235499"/>
          </a:xfrm>
          <a:prstGeom prst="curvedLef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9" name="Выгнутая влево стрелка 8"/>
          <p:cNvSpPr/>
          <p:nvPr/>
        </p:nvSpPr>
        <p:spPr>
          <a:xfrm rot="1271063">
            <a:off x="2016844" y="1088584"/>
            <a:ext cx="417156" cy="1169786"/>
          </a:xfrm>
          <a:prstGeom prst="curv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39A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316" y="5301208"/>
            <a:ext cx="8009148" cy="1015663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бюджете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были утверждены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программ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69 772,477 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исполнение по программам  составило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60 409,465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или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86,58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тыс.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609540"/>
              </p:ext>
            </p:extLst>
          </p:nvPr>
        </p:nvGraphicFramePr>
        <p:xfrm>
          <a:off x="135552" y="692696"/>
          <a:ext cx="8933957" cy="6018701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8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283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823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117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30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96665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"Создание условий для устойчивого экономического развития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 на 2021-2026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2 355,894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2 262,867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96,05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585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«Развитие сельскохозяйственного производства и расширение рынка сельскохозяйственной продукции, сырья и продовольствия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Томской области на 2017-2020 годы и на период до 2025 года»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515,000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515,000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57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"Комплексное развитие сельских территорий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районе"на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2021-2024 годы с прогнозом на 2025 и 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836,909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839,909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2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"Развитие образования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районе на 2021 - 2026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14 341,795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14 222,488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99,17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870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МП «Патриотическое воспитание граждан на территории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 на 2021-2026 годы».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366,267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366,212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99,98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4782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964559"/>
              </p:ext>
            </p:extLst>
          </p:nvPr>
        </p:nvGraphicFramePr>
        <p:xfrm>
          <a:off x="414643" y="483992"/>
          <a:ext cx="8712968" cy="5137989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762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163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57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338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712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6874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65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"Развитие культуры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на 2021-2026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3 055,449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3 050,96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99,85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«Развитие молодежной политики, физической культуры и спорта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районе на 2021-2026 годы»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9 377,844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2 491,783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26,57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61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"Повышение общественной безопасности в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Кожевниковском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районе на 2019-2023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508,509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2 508,509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33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МП " Непрерывное экологическое образование и просвещение населения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района на 2021-2026 годы."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30,000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6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"Эффективное управление муниципальными финансами Кожевниковского района на 2021-2026годы"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6 843,469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6 813,821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99,57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254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ВЦП "Автоматизированный учет муниципального имущества"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302,000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302,000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739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8329222"/>
              </p:ext>
            </p:extLst>
          </p:nvPr>
        </p:nvGraphicFramePr>
        <p:xfrm>
          <a:off x="179512" y="692695"/>
          <a:ext cx="8928992" cy="628411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02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528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76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4211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29822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06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"Приватизация, владение, пользование и распоряжение имуществом, находящимся в собственности муниципального образования Кожевниковский район, в том числе, земельными ресурсами, распоряжение земельными участками, государственная собственность на которые не разграничена"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1 727,254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1 711,383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99,08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621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"Организация различных форм воспитания, содействующих формированию здорового образа жизни и законопослушного поведения"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475,925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475,925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3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"Формирование позитивного социального имиджа образовательных учреждений, повышение престижа работников системы образования"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195,080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195,080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075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ВЦП "Формирование здорового образа жизни обучающихся и достижение спортивных результатов"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239,354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239,354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4821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916383"/>
              </p:ext>
            </p:extLst>
          </p:nvPr>
        </p:nvGraphicFramePr>
        <p:xfrm>
          <a:off x="282050" y="548680"/>
          <a:ext cx="8640961" cy="6014763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723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798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099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8265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30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транспортной системы в Кожевниковском районе на 2016-2023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13 080,853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11 498,047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87,90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854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17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«Поддержка специалистов на территории Кожевниковского района» на период 2021-2026годы"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721,706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716,120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99,23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760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"Улучшение условий охраны труда в Кожевниковском районе на 2021-2024 годы с прогнозом на 2025 и 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435,662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435,662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952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"Развитие муниципальной службы, информационного общества и открытости в муниципальном образовании Кожевниковский район на 2021-2026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3 783,173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3 783,173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623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"Профилактика терроризма и экстремизма, а также минимизация и (или) ликвидация последствий проявлений </a:t>
                      </a:r>
                      <a:r>
                        <a:rPr lang="ru-RU" sz="1600" b="1" dirty="0" err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терриризма</a:t>
                      </a: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и экстремизма в муниципальном образовании "Кожевниковский район" на 2021-2025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378,249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378,249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87922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Исполнение по муниципальным программам (в руб.) 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2377062"/>
              </p:ext>
            </p:extLst>
          </p:nvPr>
        </p:nvGraphicFramePr>
        <p:xfrm>
          <a:off x="135553" y="692696"/>
          <a:ext cx="8933956" cy="6029385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4883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283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823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2171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131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pPr algn="ctr" fontAlgn="ctr"/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"Организация отдыха и оздоровления детей и подростков Кожевниковского района на 2021-2026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419,135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419,135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22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"Обеспечение доступности жилья и улучшения качества жилищных условий населения Кожевниковского района на 2021-2026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133,350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133,350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62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«Развитие коммунальной инфраструктуры Кожевниковского района на период 2021-2026 годы»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7 169,095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6 542,936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91,27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3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24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МП "Доступная среда для инвалидов»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230,503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230,503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80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МП "Формирование современной городской среды на территории </a:t>
                      </a:r>
                      <a:r>
                        <a:rPr lang="ru-RU" sz="1600" b="1" dirty="0" err="1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Кожевниковского</a:t>
                      </a: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района на 2018-2024 годы"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250,000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250,000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</a:tr>
              <a:tr h="844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69 772,477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60 409,465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86,58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877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686872" y="6237312"/>
            <a:ext cx="2133600" cy="365125"/>
          </a:xfrm>
        </p:spPr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47818"/>
            <a:ext cx="91440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Основные характеристики бюджета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4055" y="1124744"/>
            <a:ext cx="2503105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1 030 849,9             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4056" y="3068960"/>
            <a:ext cx="2503105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1 023 128,4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06517" y="3074098"/>
            <a:ext cx="2471736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1 025 928,9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67737" y="3074098"/>
            <a:ext cx="2160240" cy="9144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- 2 800,5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64025" y="1196752"/>
            <a:ext cx="2415852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1 061 681,2</a:t>
            </a:r>
          </a:p>
          <a:p>
            <a:pPr algn="ctr"/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784032" y="1196752"/>
            <a:ext cx="2252464" cy="9144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30 831,3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4056" y="620890"/>
            <a:ext cx="8932440" cy="2880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5537" y="2436033"/>
            <a:ext cx="8932440" cy="2880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15" name="Минус 14"/>
          <p:cNvSpPr/>
          <p:nvPr/>
        </p:nvSpPr>
        <p:spPr>
          <a:xfrm>
            <a:off x="2727542" y="1316699"/>
            <a:ext cx="620216" cy="722445"/>
          </a:xfrm>
          <a:prstGeom prst="mathMinu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Минус 16"/>
          <p:cNvSpPr/>
          <p:nvPr/>
        </p:nvSpPr>
        <p:spPr>
          <a:xfrm>
            <a:off x="2749856" y="3170075"/>
            <a:ext cx="575588" cy="722445"/>
          </a:xfrm>
          <a:prstGeom prst="mathMinus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 17"/>
          <p:cNvSpPr/>
          <p:nvPr/>
        </p:nvSpPr>
        <p:spPr>
          <a:xfrm>
            <a:off x="6068314" y="1400639"/>
            <a:ext cx="648072" cy="506626"/>
          </a:xfrm>
          <a:prstGeom prst="mathEqua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Равно 18"/>
          <p:cNvSpPr/>
          <p:nvPr/>
        </p:nvSpPr>
        <p:spPr>
          <a:xfrm>
            <a:off x="6068314" y="3272847"/>
            <a:ext cx="648072" cy="506626"/>
          </a:xfrm>
          <a:prstGeom prst="mathEqua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056" y="5517232"/>
            <a:ext cx="8932440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внутренний долг </a:t>
            </a:r>
            <a:r>
              <a:rPr lang="ru-RU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отсутствует</a:t>
            </a:r>
          </a:p>
          <a:p>
            <a:pPr algn="ctr"/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056" y="4365104"/>
            <a:ext cx="8932440" cy="10156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 бюджет 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налоговым и неналоговым доходам фактически получено 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меньше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запланированного</a:t>
            </a:r>
          </a:p>
        </p:txBody>
      </p:sp>
    </p:spTree>
    <p:extLst>
      <p:ext uri="{BB962C8B-B14F-4D97-AF65-F5344CB8AC3E}">
        <p14:creationId xmlns:p14="http://schemas.microsoft.com/office/powerpoint/2010/main" val="41990546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734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Отраслевая структура распределения бюджета района  за </a:t>
            </a:r>
            <a:r>
              <a:rPr lang="ru-RU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089" y="5733256"/>
            <a:ext cx="8784976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расходы бюджета на 1 жителя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составили 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50 832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рубль.  Всего жителей 20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3439" y="620688"/>
            <a:ext cx="8784975" cy="70788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расходов: План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1 061 681,2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Исполнено 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1 025 928,8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или 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96,69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3047576"/>
              </p:ext>
            </p:extLst>
          </p:nvPr>
        </p:nvGraphicFramePr>
        <p:xfrm>
          <a:off x="359025" y="1484784"/>
          <a:ext cx="8784975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649175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52" y="1196752"/>
            <a:ext cx="3548998" cy="33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0702" y="1450955"/>
            <a:ext cx="18722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16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Общегосудар-ственных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расходов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71 736,44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60 087,32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83,76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741" y="24901"/>
            <a:ext cx="9144000" cy="4616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Общегосударственные расходы за </a:t>
            </a:r>
            <a:r>
              <a:rPr lang="ru-RU" sz="2400" dirty="0" smtClean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2400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400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25498" y="550421"/>
            <a:ext cx="5217233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Главы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325498" y="1196752"/>
            <a:ext cx="5229877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 администрации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25498" y="3189160"/>
            <a:ext cx="5194333" cy="258532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 Контрольной комиссии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района </a:t>
            </a: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25498" y="1859501"/>
            <a:ext cx="5253405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Управления финансов администрации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25498" y="2538180"/>
            <a:ext cx="5253405" cy="64633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Думы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12" y="4021478"/>
            <a:ext cx="5249863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513" y="4711030"/>
            <a:ext cx="5348662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987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ложка Военный билет в Сергиевом Посаде. Цена товара 490 руб., в наличии -  BLIZ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213" y="305755"/>
            <a:ext cx="3206028" cy="214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361" y="448375"/>
            <a:ext cx="3548998" cy="228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Национальная оборона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9546" y="2347858"/>
            <a:ext cx="6330723" cy="156966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и вневойсковая подготовка» </a:t>
            </a:r>
          </a:p>
          <a:p>
            <a:pPr algn="ctr"/>
            <a:r>
              <a:rPr lang="ru-RU" sz="1600" dirty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 в сумме  </a:t>
            </a:r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2 059,55 </a:t>
            </a:r>
            <a:r>
              <a:rPr lang="ru-RU" sz="1600" dirty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тыс. руб. направлены на предоставление субвенций бюджетам сельских поселений на осуществление первичного воинского учета на территориях, где отсутствуют военные комиссариаты . Исполнение 100 % </a:t>
            </a: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066" y="4149081"/>
            <a:ext cx="4606973" cy="20621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«Мобилизационная подготовка экономики» </a:t>
            </a: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Расходы составили 243,15 </a:t>
            </a: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600" dirty="0" err="1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sz="1600" dirty="0" smtClean="0">
                <a:solidFill>
                  <a:srgbClr val="002B82"/>
                </a:solidFill>
                <a:latin typeface="Times New Roman" pitchFamily="18" charset="0"/>
                <a:cs typeface="Times New Roman" pitchFamily="18" charset="0"/>
              </a:rPr>
              <a:t>, исполнение 100 %</a:t>
            </a:r>
          </a:p>
          <a:p>
            <a:pPr algn="ctr"/>
            <a:endParaRPr lang="ru-RU" sz="1600" dirty="0" smtClean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>
              <a:solidFill>
                <a:srgbClr val="002B8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AutoShape 8" descr="ÐÐ°ÑÑÐ¸Ð½ÐºÐ¸ Ð¿Ð¾ Ð·Ð°Ð¿ÑÐ¾ÑÑ Ð¼Ð¾Ð±Ð¸Ð»Ð¸Ð·Ð°ÑÐ¸Ð¾Ð½Ð½Ð°Ñ Ð¿Ð¾Ð´Ð³Ð¾ÑÐ¾Ð²ÐºÐ° ÑÐºÐ¾Ð½Ð¾Ð¼Ð¸ÐºÐ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D:\DD\Desktop\Бюджет для граждан отчет 2016\Для бюджета для граждан\моб подготовк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5069209" y="3917517"/>
            <a:ext cx="4069499" cy="28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5066" y="1052736"/>
            <a:ext cx="18961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ассигнования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1 637,0  тыс. руб. исполнение 100 %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2230" y="-4673214"/>
            <a:ext cx="5236921" cy="7407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На ремонт дорог Ленобласти выделили рекордные 1,6 миллиарда рублей |  Телеканал &quot;Санкт-Петербург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14469"/>
            <a:ext cx="2915815" cy="164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195" y="615249"/>
            <a:ext cx="3634012" cy="266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Национальная экономика</a:t>
            </a:r>
            <a:endParaRPr lang="ru-RU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1289" y="747839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 и рыболовство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97 168,3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(100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90757" y="2204864"/>
            <a:ext cx="4004970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(дорожные фонды)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32 648,4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94,2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44768" y="4986630"/>
            <a:ext cx="4004971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национальной экономики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16 251,2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99,41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</a:p>
        </p:txBody>
      </p:sp>
      <p:pic>
        <p:nvPicPr>
          <p:cNvPr id="2050" name="Picture 2" descr="В Якутске продолжается реализация нацпроекта БКАД-дорожные работы ведутся  на 28 объектах - YakutiaM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407" y="2490913"/>
            <a:ext cx="2244084" cy="149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 Кожевниковском районе продолжаются весенние полевые работы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59" y="572637"/>
            <a:ext cx="2448272" cy="13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В Кожевниковском бизнес-инкубаторе не только помогают предпринимателям, но и организуют мероприятия для учащихся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59" y="4797152"/>
            <a:ext cx="2448272" cy="183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9694" y="917116"/>
            <a:ext cx="21140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расходы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национальную экономику: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152589,7 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150477,9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98,62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14469"/>
            <a:ext cx="3779911" cy="96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700865"/>
            <a:ext cx="3456384" cy="222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на поддержку сельского хозяйства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850548994"/>
              </p:ext>
            </p:extLst>
          </p:nvPr>
        </p:nvGraphicFramePr>
        <p:xfrm>
          <a:off x="827584" y="408749"/>
          <a:ext cx="8028384" cy="63326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67902" y="700865"/>
            <a:ext cx="1695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всего 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97 168,3 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97 171,4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В населенных пунктах ремонтируют дороги — БРЮПРЕС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74157"/>
            <a:ext cx="3592744" cy="198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440218"/>
            <a:ext cx="3634012" cy="268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13469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Дорожное хозяйство (дорожные фонды)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915816" y="72923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дорожную деятельность в отношении дорог местного значения (содержание дорог)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5 665,5 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874233"/>
            <a:ext cx="19610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648,4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бюджеты сельских поселений передано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32 648,4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904186" y="2214492"/>
            <a:ext cx="3816424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капитальный ремонт и ремонт дорог общего пользования дорог 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26 982,9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: 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25 486,3 тыс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субсидия (ОБ); </a:t>
            </a:r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1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496,6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(МБ)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734210" y="4510625"/>
            <a:ext cx="5207226" cy="1315903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в </a:t>
            </a:r>
            <a:r>
              <a:rPr lang="ru-RU" sz="16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отремонтировано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3,398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км дорог общего пользования местного значения</a:t>
            </a:r>
          </a:p>
        </p:txBody>
      </p:sp>
      <p:pic>
        <p:nvPicPr>
          <p:cNvPr id="4100" name="Picture 4" descr="Дорога грейдер – Значение слова Грейдер в 10 словарях (Даль, Ожегов,  Ефремова и др.) - ТУРБОТЕХМАСТЕР - онлан-гипермарк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495" y="440217"/>
            <a:ext cx="2411760" cy="160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питальный ремонт дорог начался в Кожевниковском районе » tvtomsk.ru -  Новости Томска и области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0" y="2223992"/>
            <a:ext cx="2450865" cy="137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010" y="770566"/>
            <a:ext cx="3389218" cy="178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Жилищно-коммунальное хозяйство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84741896"/>
              </p:ext>
            </p:extLst>
          </p:nvPr>
        </p:nvGraphicFramePr>
        <p:xfrm>
          <a:off x="3275856" y="436498"/>
          <a:ext cx="5760640" cy="6449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AutoShape 4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8" descr="ÐÐ°ÑÑÐ¸Ð½ÐºÐ¸ Ð¿Ð¾ Ð·Ð°Ð¿ÑÐ¾ÑÑ Ð¶Ð¸Ð»Ð¸ÑÐ½Ð¾Ðµ ÑÐ¾Ð·ÑÐ¹ÑÑÐ²Ð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35543" y="943743"/>
            <a:ext cx="17681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Выполнено всего 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29 023,9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98,9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pic>
        <p:nvPicPr>
          <p:cNvPr id="11" name="Picture 21" descr="2016-07-18_17-50-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47" y="1268760"/>
            <a:ext cx="1797380" cy="1045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Благоустройство территории участка в СПБ - Град Ландшафт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1872208" cy="159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Новости ⁄ Кожевниковский район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57" y="3789040"/>
            <a:ext cx="2657416" cy="176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3" y="620688"/>
            <a:ext cx="3634012" cy="2401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Образование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55776" y="2852936"/>
            <a:ext cx="4625482" cy="85595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29 039,3 тыс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руб.,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794909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124 627,3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96,8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47864" y="1702850"/>
            <a:ext cx="4608512" cy="6460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428 748,4 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83687" y="4034652"/>
            <a:ext cx="4600128" cy="93610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образования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19 915,4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73145" y="913286"/>
            <a:ext cx="18833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Образование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610 351,6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603 025,8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98,8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Как в 11 классе ставят оценки в аттестат и на что они влияю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7636" y="3825362"/>
            <a:ext cx="3726364" cy="248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90" y="5267394"/>
            <a:ext cx="4645025" cy="104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9681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овост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462" y="428423"/>
            <a:ext cx="1881538" cy="18815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4390428"/>
              </p:ext>
            </p:extLst>
          </p:nvPr>
        </p:nvGraphicFramePr>
        <p:xfrm>
          <a:off x="30532" y="2290287"/>
          <a:ext cx="9113467" cy="4351687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7250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2720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90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6505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6314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2910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1235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уровня ,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 %</a:t>
                      </a:r>
                      <a:endParaRPr lang="ru-RU" sz="1500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9241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образования: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27 549,4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34 158,1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+6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608,7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7605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40 868,0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50 713,1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+9 845,1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34 356,8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39 782,9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+5 426,1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760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35 331,0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35164,5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-166,5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-0,5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369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24 569,6</a:t>
                      </a: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ru-RU" sz="1600" b="1" baseline="0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205,22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+2 635,6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38403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20 666,1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28 952,87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8 286,8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733495"/>
            <a:ext cx="7262463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в дошкольных учреждениях</a:t>
            </a: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в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</a:t>
            </a:r>
          </a:p>
          <a:p>
            <a:pPr algn="ctr"/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436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посещали детские сады)</a:t>
            </a:r>
          </a:p>
        </p:txBody>
      </p:sp>
    </p:spTree>
    <p:extLst>
      <p:ext uri="{BB962C8B-B14F-4D97-AF65-F5344CB8AC3E}">
        <p14:creationId xmlns:p14="http://schemas.microsoft.com/office/powerpoint/2010/main" val="678205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Школа фон: скачать картинки, стоковые фото Школа фон в хорошем качестве |  Deposit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864466"/>
            <a:ext cx="2597254" cy="251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524" y="408748"/>
            <a:ext cx="4040954" cy="302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7976" y="641600"/>
            <a:ext cx="203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Автономные учреждения профинансированы и исполнены  на 100% -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168 665,1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Казенные учреждения на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99,3%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260 083,3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1120126"/>
            <a:ext cx="5912306" cy="52593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5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расходов на общее образование </a:t>
            </a: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входят:</a:t>
            </a:r>
          </a:p>
          <a:p>
            <a:endParaRPr lang="ru-RU" sz="15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Ежемесячная стипендия губернатора Томской области молодым специалистам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Ежемесячное вознаграждение за классное руководство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Субвенция на организацию горячего бесплатного питания обучающихся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Гарантии реализации прав на получение общедоступного и бесплатного образования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одеждой , обувью,  оборудованием и единовременным денежным пособием детей-сирот – выпускников . 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Подвоз обучающихся.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пищеблоков.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Противопожарные мероприятия.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терроризма.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условий охраны труда</a:t>
            </a:r>
          </a:p>
          <a:p>
            <a:pPr marL="342900" indent="-342900">
              <a:buAutoNum type="arabicPeriod"/>
            </a:pPr>
            <a:r>
              <a:rPr lang="ru-RU" sz="15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и совершенствование материально-технической базы.</a:t>
            </a:r>
          </a:p>
          <a:p>
            <a:pPr marL="342900" indent="-342900">
              <a:buAutoNum type="arabicPeriod"/>
            </a:pPr>
            <a:endParaRPr lang="ru-RU" sz="15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endParaRPr lang="ru-RU" sz="15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5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88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437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B8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районного бюджета</a:t>
            </a:r>
            <a:endParaRPr lang="ru-RU" dirty="0">
              <a:solidFill>
                <a:srgbClr val="002B82"/>
              </a:soli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373190942"/>
              </p:ext>
            </p:extLst>
          </p:nvPr>
        </p:nvGraphicFramePr>
        <p:xfrm>
          <a:off x="2819570" y="620688"/>
          <a:ext cx="6144917" cy="2372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5575" y="3933056"/>
            <a:ext cx="8697586" cy="193899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по доходам составило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99,3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%, </a:t>
            </a:r>
          </a:p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по доходам всего не удалось выполнить на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7 721,5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99,2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исполнены на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99,6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собственных  доходов к уровню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 одинаковых условиях </a:t>
            </a:r>
            <a:r>
              <a:rPr lang="ru-RU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113,3 </a:t>
            </a:r>
            <a:r>
              <a:rPr lang="ru-RU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</p:txBody>
      </p:sp>
      <p:sp>
        <p:nvSpPr>
          <p:cNvPr id="2" name="AutoShape 4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410241"/>
            <a:ext cx="3634012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64905" y="908720"/>
            <a:ext cx="207484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в расчете на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жителя </a:t>
            </a:r>
            <a:r>
              <a:rPr lang="ru-RU" sz="18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приходилось</a:t>
            </a:r>
          </a:p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50 693 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рубля</a:t>
            </a:r>
          </a:p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бюджета</a:t>
            </a:r>
          </a:p>
        </p:txBody>
      </p:sp>
    </p:spTree>
    <p:extLst>
      <p:ext uri="{BB962C8B-B14F-4D97-AF65-F5344CB8AC3E}">
        <p14:creationId xmlns:p14="http://schemas.microsoft.com/office/powerpoint/2010/main" val="11667423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9" y="387180"/>
            <a:ext cx="3063656" cy="181436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325378"/>
              </p:ext>
            </p:extLst>
          </p:nvPr>
        </p:nvGraphicFramePr>
        <p:xfrm>
          <a:off x="65959" y="2138861"/>
          <a:ext cx="9030995" cy="4563599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8767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841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90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907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2437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2751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495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</a:t>
                      </a:r>
                    </a:p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(+;-)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Отклонение 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6488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общеобразовательным учреждениям: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32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579,9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37 650,7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+5 070,8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15,6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83432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58 984,3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67 250,4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+8 266,1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14,0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36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37 641,2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44 913,5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+7 272,3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19,32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250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Учителя: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38 783,6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47 151,1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+8 367,5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 них, Воспитатели: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29 780,1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30 461,6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+681,5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Учебно-вспомогательный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32 658,8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34 110,9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+1 452,1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70034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l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Обслуживающий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21 021,4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23 226,1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+2 204,7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10,5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47262" y="832697"/>
            <a:ext cx="5985362" cy="92333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школах</a:t>
            </a:r>
          </a:p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009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524" y="375978"/>
            <a:ext cx="4040954" cy="32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Дополнительное 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AutoShape 10" descr="ÐÐ°ÑÑÐ¸Ð½ÐºÐ¸ Ð¿Ð¾ Ð·Ð°Ð¿ÑÐ¾ÑÑ Ð»ÐµÑÐ½Ð¸Ð¹ Ð¾ÑÐ´ÑÑ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08582" y="565266"/>
            <a:ext cx="20367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детского творчества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611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,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обучения</a:t>
            </a:r>
          </a:p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ДЮСШ им. </a:t>
            </a:r>
            <a:r>
              <a:rPr lang="ru-RU" sz="16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Н.И.Вакурина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274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ребенок,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  обучения </a:t>
            </a:r>
          </a:p>
        </p:txBody>
      </p:sp>
      <p:pic>
        <p:nvPicPr>
          <p:cNvPr id="5122" name="Picture 2" descr="http://31.uzl-school.ru/upload/medialibrary/509/509c4775de9e75884eddc2941f92a28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74"/>
          <a:stretch/>
        </p:blipFill>
        <p:spPr bwMode="auto">
          <a:xfrm>
            <a:off x="212482" y="3853036"/>
            <a:ext cx="2354832" cy="262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046871"/>
              </p:ext>
            </p:extLst>
          </p:nvPr>
        </p:nvGraphicFramePr>
        <p:xfrm>
          <a:off x="2935863" y="4797152"/>
          <a:ext cx="5760640" cy="12268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84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652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520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2185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36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Наименование учреждения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на 01.01.2022 года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на 01.01.2023 года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отклонение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МБОУ ДО «ДДТ»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625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612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-13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МКОУ ДО «</a:t>
                      </a:r>
                      <a:r>
                        <a:rPr lang="ru-RU" sz="1150" dirty="0" err="1">
                          <a:effectLst/>
                          <a:latin typeface="Times New Roman"/>
                          <a:ea typeface="Times New Roman"/>
                        </a:rPr>
                        <a:t>Кожевниковская</a:t>
                      </a: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 районная ДЮСШ им. </a:t>
                      </a:r>
                      <a:r>
                        <a:rPr lang="ru-RU" sz="1150" dirty="0" err="1">
                          <a:effectLst/>
                          <a:latin typeface="Times New Roman"/>
                          <a:ea typeface="Times New Roman"/>
                        </a:rPr>
                        <a:t>Н.И.Вакурина</a:t>
                      </a: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321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265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-56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</a:rPr>
                        <a:t>Итого: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946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877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</a:rPr>
                        <a:t>-69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3059832" y="3933056"/>
            <a:ext cx="551270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Численность обучающихся в учреждениях дополнительного образования</a:t>
            </a:r>
            <a:endParaRPr kumimoji="0" lang="ru-RU" alt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             (учеников)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529893"/>
              </p:ext>
            </p:extLst>
          </p:nvPr>
        </p:nvGraphicFramePr>
        <p:xfrm>
          <a:off x="2900580" y="1844824"/>
          <a:ext cx="5831205" cy="122682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409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184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204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084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813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№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п/п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Наименование учреждения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на 01.01.2022 года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на 01.01.2023 года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отклонение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dirty="0">
                          <a:effectLst/>
                          <a:latin typeface="Times New Roman"/>
                          <a:ea typeface="Times New Roman"/>
                        </a:rPr>
                        <a:t>МБОУ ДО «ДДТ»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53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52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-1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МКОУ ДО «Кожевниковская районная ДЮСШ им. Н.И.Вакурина»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24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20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>
                          <a:effectLst/>
                          <a:latin typeface="Times New Roman"/>
                          <a:ea typeface="Times New Roman"/>
                        </a:rPr>
                        <a:t>-4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b="1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Итого: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77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>
                          <a:effectLst/>
                          <a:latin typeface="Times New Roman"/>
                          <a:ea typeface="Times New Roman"/>
                        </a:rPr>
                        <a:t>72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150" b="1" dirty="0">
                          <a:effectLst/>
                          <a:latin typeface="Times New Roman"/>
                          <a:ea typeface="Times New Roman"/>
                        </a:rPr>
                        <a:t>-5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203848" y="1124744"/>
            <a:ext cx="560066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Количество групп (классов) в учреждениях дополнительного образования</a:t>
            </a:r>
            <a:endParaRPr kumimoji="0" lang="ru-RU" alt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                 (Группы, классы)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960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196434"/>
              </p:ext>
            </p:extLst>
          </p:nvPr>
        </p:nvGraphicFramePr>
        <p:xfrm>
          <a:off x="1721861" y="1464526"/>
          <a:ext cx="7314636" cy="454606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710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804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782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624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5149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942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2837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Категория персонала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Изменение, рублей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5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рост, %</a:t>
                      </a:r>
                      <a:endParaRPr lang="ru-RU" sz="15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37181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по учреждениям дошкольного образования.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28 768,2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38 541,6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+9 773,4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34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23090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Административно-управленческий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30 495,4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45 527,0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+15 031,6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49,3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48727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32 876,0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40 471,8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+7 595,8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23,1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74056"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just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Обслуживающий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персонал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19 319,1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31 410,7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+12 091,6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15240"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39A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62,6</a:t>
                      </a:r>
                      <a:endParaRPr lang="ru-RU" sz="1600" b="1" dirty="0">
                        <a:solidFill>
                          <a:srgbClr val="0039A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143" y="553084"/>
            <a:ext cx="9102857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средней заработной платы  в учреждениях дополнительного   образования                     (ДДТ ДЮСШ, ДШИ)</a:t>
            </a:r>
          </a:p>
        </p:txBody>
      </p:sp>
      <p:pic>
        <p:nvPicPr>
          <p:cNvPr id="5" name="Picture 2" descr="Логоти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140968"/>
            <a:ext cx="1349463" cy="1437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Дом детского творчества&quot; Кожевниково | Группа на OK.ru | Вступай, читай,  общайся в Одноклассниках!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8" descr="Дом детского творчества&quot; Кожевниково | Группа на OK.ru | Вступай, читай,  общайся в Одноклассниках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06" y="1412776"/>
            <a:ext cx="1336237" cy="133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Кожевниковский центр культуры и досуга: фотоконкурс продолжается..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6" r="31685" b="34863"/>
          <a:stretch/>
        </p:blipFill>
        <p:spPr bwMode="auto">
          <a:xfrm>
            <a:off x="41143" y="5085184"/>
            <a:ext cx="1622365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285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5516" y="694678"/>
            <a:ext cx="6120680" cy="82568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домов культуры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год, при плане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48 535,97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рублей, составили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47 172,62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97,19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5516" y="1812908"/>
            <a:ext cx="6192688" cy="10423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«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централизованная библиотечная система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20 999,43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99,52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к плану.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71540" y="3291708"/>
            <a:ext cx="6160092" cy="320148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 по муниципальным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 МКУК "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межмуниципальная централизованная клубная система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1 840,6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 100%.</a:t>
            </a:r>
          </a:p>
          <a:p>
            <a:endParaRPr lang="ru-RU" sz="1800" dirty="0" smtClean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по муниципальным программам МКУ «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Межпоселенческая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централизованная библиотечная система </a:t>
            </a:r>
            <a:r>
              <a:rPr lang="ru-RU" sz="1800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sz="18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района»  </a:t>
            </a:r>
            <a:r>
              <a:rPr lang="ru-RU" sz="18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составили  420,6 тыс. руб., 100%.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dirty="0">
              <a:solidFill>
                <a:srgbClr val="0039AC"/>
              </a:solidFill>
            </a:endParaRPr>
          </a:p>
        </p:txBody>
      </p:sp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84" y="694678"/>
            <a:ext cx="3903983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59977" y="980728"/>
            <a:ext cx="206049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Культуру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91 762,56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83 280,44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90,76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расчете на 1 жителя 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34 126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Культура. Гостям и жителям. Официальный сайт Администрации города-героя  Смоленс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825" y="4100398"/>
            <a:ext cx="2392795" cy="239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29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271444"/>
            <a:ext cx="3057948" cy="212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" y="8639"/>
            <a:ext cx="9144000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Физическая культура и спорт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5" y="3110276"/>
            <a:ext cx="8568952" cy="83099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Физическая культура</a:t>
            </a: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содержание МКУ КР «СОЦ «Колос» составили 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9 382,9 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(57,46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%), при плане года 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16 329,7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085184"/>
            <a:ext cx="8568952" cy="132343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Массовый спорт </a:t>
            </a: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660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(100%)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приобретение оборудования для малобюджетных площадок по месту жительства и учебы :</a:t>
            </a:r>
          </a:p>
          <a:p>
            <a:pPr indent="449263" algn="ctr"/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МКОУ «</a:t>
            </a:r>
            <a:r>
              <a:rPr lang="ru-RU" sz="1600" dirty="0" err="1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Батуринская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СОШ», МАОУ «КСОШ№2».                        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449263"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5" y="4149079"/>
            <a:ext cx="8568952" cy="83099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 высших достижений исполнено </a:t>
            </a:r>
            <a:r>
              <a:rPr lang="ru-RU" sz="1600" dirty="0" smtClean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94,6 </a:t>
            </a:r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тыс. руб. (100%)</a:t>
            </a: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Участие спортивных команд района в областных соревнованиях.</a:t>
            </a:r>
          </a:p>
          <a:p>
            <a:pPr indent="449263" algn="ctr"/>
            <a:r>
              <a:rPr lang="ru-RU" sz="16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itchFamily="18" charset="0"/>
              </a:rPr>
              <a:t>Приобретение спортивного инвентаря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6966" y="426999"/>
            <a:ext cx="1619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16 323,93  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9 377,64 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57,45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порт и борьба с допинго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7193"/>
            <a:ext cx="4680520" cy="172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6948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31" y="8639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0937" y="692696"/>
            <a:ext cx="8690144" cy="224676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Расходы в рамках</a:t>
            </a:r>
          </a:p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МП «Поддержка специалистов в системе здравоохранения </a:t>
            </a:r>
            <a:r>
              <a:rPr lang="ru-RU" dirty="0" err="1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района» на создание условий для проживания специалистов системы здравоохранения. </a:t>
            </a:r>
          </a:p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Возмещены расходы за наём жилья  </a:t>
            </a:r>
          </a:p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специалистам здравоохранения в сумме</a:t>
            </a:r>
          </a:p>
          <a:p>
            <a:pPr lvl="0" indent="449263" algn="ctr"/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513,5 </a:t>
            </a:r>
            <a:r>
              <a:rPr lang="ru-RU" dirty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тыс. </a:t>
            </a:r>
            <a:r>
              <a:rPr lang="ru-RU" dirty="0" smtClean="0">
                <a:solidFill>
                  <a:srgbClr val="0039A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рублей. </a:t>
            </a:r>
            <a:endParaRPr lang="ru-RU" sz="36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2" descr="Названа минимальная стоимость аренды жилья в Москве в 2021 году :: Жилье ::  РБК Недвижимос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6" name="Picture 4" descr="https://s0.rbk.ru/v6_top_pics/resized/1200xH/media/img/6/53/7561038045695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45" y="2939465"/>
            <a:ext cx="4752528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184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019" y="692696"/>
            <a:ext cx="2962238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941491840"/>
              </p:ext>
            </p:extLst>
          </p:nvPr>
        </p:nvGraphicFramePr>
        <p:xfrm>
          <a:off x="827584" y="408749"/>
          <a:ext cx="8208912" cy="6260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548680"/>
            <a:ext cx="17636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семьи и детства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25 261,9 </a:t>
            </a:r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руб.</a:t>
            </a:r>
          </a:p>
          <a:p>
            <a:pPr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7430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639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Социальная политика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065504484"/>
              </p:ext>
            </p:extLst>
          </p:nvPr>
        </p:nvGraphicFramePr>
        <p:xfrm>
          <a:off x="251520" y="620688"/>
          <a:ext cx="8784976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4498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09" y="625555"/>
            <a:ext cx="3481410" cy="233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31" y="8639"/>
            <a:ext cx="9144000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n w="1905"/>
                <a:solidFill>
                  <a:srgbClr val="002B8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Финансовая помощь бюджетам сельских поселений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69719" y="2833568"/>
            <a:ext cx="4896542" cy="1877437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выравнивание бюджетной обеспеченности  30 </a:t>
            </a:r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698,6 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(за счет средств областного бюджета </a:t>
            </a:r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26 805,4 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 за счет средств районного бюджета </a:t>
            </a:r>
          </a:p>
          <a:p>
            <a:pPr algn="ctr"/>
            <a:r>
              <a:rPr lang="ru-RU" sz="16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3 893,2 </a:t>
            </a:r>
            <a:r>
              <a:rPr lang="ru-RU" sz="16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)</a:t>
            </a:r>
          </a:p>
          <a:p>
            <a:pPr algn="ctr"/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66290" y="4869160"/>
            <a:ext cx="4896543" cy="175432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межбюджетные трансферты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21 674,6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(100%)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Дотация на поддержку мер по обеспечению сбалансированности местных бюджетов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21 674,6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7664" y="760055"/>
            <a:ext cx="176270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600" i="1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Исполнено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ru-RU" sz="16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52 373,19  </a:t>
            </a:r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r>
              <a:rPr lang="ru-RU" sz="16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100 %</a:t>
            </a:r>
            <a:endParaRPr lang="ru-RU" sz="16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Муниципальная программа &quot;Управление муниципальными финансами Бикинского  муниципального района&quot; - Реестр муниципальных программ - Программы -  Официальный сайт администрации Бикинского муниципального район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69335"/>
            <a:ext cx="2899402" cy="212365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5124" name="Picture 4" descr="Двиноважье – Бюджет-2019: дополнительные средства направлены в сферу  здравоохранения и на сбалансированность местных бюджетов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51" y="4014763"/>
            <a:ext cx="3847185" cy="216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6365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dirty="0">
                <a:solidFill>
                  <a:srgbClr val="0039AC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endParaRPr lang="ru-RU" altLang="ru-RU" sz="32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400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dirty="0">
              <a:solidFill>
                <a:srgbClr val="0039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865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0457" y="5445224"/>
            <a:ext cx="8787276" cy="1015663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dirty="0" err="1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Кожевниковского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является высокодотационным Налоговые и неналоговые доходы составляют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15,8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Безвозмездная помощь из вышестоящих бюджетов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84,2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96760" y="160337"/>
            <a:ext cx="4122176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в бюджет </a:t>
            </a:r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 </a:t>
            </a:r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виде доходов </a:t>
            </a:r>
          </a:p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1 023 128,402</a:t>
            </a:r>
          </a:p>
          <a:p>
            <a:pPr algn="ctr"/>
            <a:r>
              <a:rPr lang="ru-RU" sz="32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07975" y="3356991"/>
            <a:ext cx="3903984" cy="78643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собственных средств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42032" y="3356991"/>
            <a:ext cx="3895701" cy="786438"/>
          </a:xfrm>
          <a:prstGeom prst="roundRect">
            <a:avLst>
              <a:gd name="adj" fmla="val 35342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межбюджетных трансфертов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0375" y="4293096"/>
            <a:ext cx="3607569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161 346,902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20072" y="4293096"/>
            <a:ext cx="3600399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861 781,499  </a:t>
            </a:r>
            <a:r>
              <a:rPr lang="ru-RU" sz="2400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/>
            <a:endParaRPr lang="ru-RU" sz="24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Круговая стрелка 11"/>
          <p:cNvSpPr/>
          <p:nvPr/>
        </p:nvSpPr>
        <p:spPr>
          <a:xfrm rot="16564125">
            <a:off x="1678169" y="504232"/>
            <a:ext cx="2437183" cy="2743941"/>
          </a:xfrm>
          <a:prstGeom prst="circular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низ стрелка 16"/>
          <p:cNvSpPr/>
          <p:nvPr/>
        </p:nvSpPr>
        <p:spPr>
          <a:xfrm rot="15841311">
            <a:off x="6380367" y="1204229"/>
            <a:ext cx="2202690" cy="1129318"/>
          </a:xfrm>
          <a:prstGeom prst="curvedUp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AutoShape 8" descr="580_080819-2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2433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Download Transparent Background Blank Paper Png | PNG &amp; GIF BA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2172" y="307842"/>
            <a:ext cx="3634012" cy="30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itchFamily="18" charset="0"/>
              </a:rPr>
              <a:t>Поступление  налоговых доходов</a:t>
            </a:r>
            <a:endParaRPr lang="ru-RU" sz="1800" dirty="0">
              <a:solidFill>
                <a:srgbClr val="0039A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261106-C846-476A-A05E-CDAFDFFF5610}" type="slidenum">
              <a:rPr 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ru-RU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203266681"/>
              </p:ext>
            </p:extLst>
          </p:nvPr>
        </p:nvGraphicFramePr>
        <p:xfrm>
          <a:off x="3275856" y="395498"/>
          <a:ext cx="5184576" cy="26154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692696"/>
            <a:ext cx="22322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исполнение по налоговым доходам 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103,0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увеличение поступлений в бюджет уровню </a:t>
            </a:r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  <a:p>
            <a:pPr algn="ctr"/>
            <a:r>
              <a:rPr lang="ru-RU" sz="1800" i="1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1 419 </a:t>
            </a:r>
            <a:r>
              <a:rPr lang="ru-RU" sz="1800" i="1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7611688"/>
              </p:ext>
            </p:extLst>
          </p:nvPr>
        </p:nvGraphicFramePr>
        <p:xfrm>
          <a:off x="0" y="2990279"/>
          <a:ext cx="9090249" cy="3946275"/>
        </p:xfrm>
        <a:graphic>
          <a:graphicData uri="http://schemas.openxmlformats.org/drawingml/2006/table">
            <a:tbl>
              <a:tblPr firstRow="1" bandRow="1"/>
              <a:tblGrid>
                <a:gridCol w="46175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87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11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27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14785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Поступило в бюджет, тыс. руб.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плана, %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в структуре собственных доходов,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6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118 953,07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73,7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</a:t>
                      </a:r>
                      <a:r>
                        <a:rPr lang="ru-RU" sz="1600" b="1" baseline="0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топливо</a:t>
                      </a:r>
                      <a:endParaRPr lang="ru-RU" sz="16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8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254,88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по упрощенной системе налогообложения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18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993,45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80,5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-71,74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100,75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41,7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Патентная система налогообложения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726,22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46,5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800" b="1" baseline="0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921,11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104,9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0039A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</a:t>
                      </a:r>
                      <a:endParaRPr lang="ru-RU" sz="1800" b="1" dirty="0">
                        <a:solidFill>
                          <a:srgbClr val="0039A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051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0" descr="НДФЛ 2019: сколько процентов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921" y="400110"/>
            <a:ext cx="2520280" cy="164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61" y="0"/>
            <a:ext cx="9144000" cy="40011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налога на доходы физических лиц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995446372"/>
              </p:ext>
            </p:extLst>
          </p:nvPr>
        </p:nvGraphicFramePr>
        <p:xfrm>
          <a:off x="292810" y="1295515"/>
          <a:ext cx="8808913" cy="4250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5574" y="5445224"/>
            <a:ext cx="8808913" cy="707886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НДФЛ в районный бюджет за три года</a:t>
            </a:r>
          </a:p>
          <a:p>
            <a:pPr algn="ctr"/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dirty="0" smtClean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3 065 </a:t>
            </a:r>
            <a:r>
              <a:rPr lang="ru-RU" dirty="0">
                <a:solidFill>
                  <a:srgbClr val="0039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</p:txBody>
      </p:sp>
      <p:sp>
        <p:nvSpPr>
          <p:cNvPr id="3" name="AutoShape 2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Лимит для удержания долга по НДФЛ - «ИнфоСофт»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580_080819-2.pn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580_080819-2.png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865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акцизов на топливо</a:t>
            </a:r>
            <a:endParaRPr lang="ru-RU" dirty="0">
              <a:solidFill>
                <a:srgbClr val="0039AC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355273534"/>
              </p:ext>
            </p:extLst>
          </p:nvPr>
        </p:nvGraphicFramePr>
        <p:xfrm>
          <a:off x="391041" y="4149080"/>
          <a:ext cx="8712968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7854" y="5733640"/>
            <a:ext cx="8568952" cy="64633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выполнен на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109,9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(больше прошлогоднего показателя на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2903633"/>
            <a:ext cx="8036361" cy="923330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распределение доходов от акцизов осуществлялось : по нормативу 25,1 процента в федеральный бюджет, по нормативу 74,9 процента - в бюджеты субъектов Российской Федерации;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65" y="692696"/>
            <a:ext cx="282257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937" y="643508"/>
            <a:ext cx="19272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762" y="1279165"/>
            <a:ext cx="19272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318" y="1877615"/>
            <a:ext cx="19272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364" y="2508574"/>
            <a:ext cx="1927225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413589" y="474713"/>
            <a:ext cx="3382485" cy="52650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B82"/>
                </a:solidFill>
              </a:rPr>
              <a:t>Автомобильный 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</a:rPr>
              <a:t>бензин</a:t>
            </a: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60" y="1098983"/>
            <a:ext cx="3402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24" y="1697433"/>
            <a:ext cx="3402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431" y="2328392"/>
            <a:ext cx="3402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02" y="2328391"/>
            <a:ext cx="3402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061" y="1697433"/>
            <a:ext cx="34020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458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С ЕНВД на УСН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9" r="10182"/>
          <a:stretch/>
        </p:blipFill>
        <p:spPr bwMode="auto">
          <a:xfrm>
            <a:off x="0" y="3976281"/>
            <a:ext cx="2652993" cy="23618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1028" name="Picture 4" descr="Бухгалтерские услуги на УС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" y="908720"/>
            <a:ext cx="2843808" cy="189587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792" y="2204428"/>
            <a:ext cx="6624735" cy="1200329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поступлений  УСН в районный бюджет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   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942,8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(норматив зачисления в бюджет района 30%). Количество плательщиков по системе УСН в районе </a:t>
            </a:r>
          </a:p>
          <a:p>
            <a:pPr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49488" y="5799860"/>
            <a:ext cx="6694512" cy="369332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 01.01.2021 года система ЕНВД не применяется</a:t>
            </a:r>
          </a:p>
        </p:txBody>
      </p:sp>
      <p:sp>
        <p:nvSpPr>
          <p:cNvPr id="3" name="Стрелка влево 2"/>
          <p:cNvSpPr/>
          <p:nvPr/>
        </p:nvSpPr>
        <p:spPr>
          <a:xfrm>
            <a:off x="2377887" y="422108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1 143,3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14" name="Стрелка влево 13"/>
          <p:cNvSpPr/>
          <p:nvPr/>
        </p:nvSpPr>
        <p:spPr>
          <a:xfrm>
            <a:off x="4589039" y="4221088"/>
            <a:ext cx="2160240" cy="1152127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26,9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15" name="Стрелка влево 14"/>
          <p:cNvSpPr/>
          <p:nvPr/>
        </p:nvSpPr>
        <p:spPr>
          <a:xfrm>
            <a:off x="6880043" y="4195659"/>
            <a:ext cx="2160240" cy="1173296"/>
          </a:xfrm>
          <a:prstGeom prst="leftArrow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-71,7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5 993,4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6 769,1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5 050,6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  </a:t>
            </a:r>
          </a:p>
        </p:txBody>
      </p:sp>
    </p:spTree>
    <p:extLst>
      <p:ext uri="{BB962C8B-B14F-4D97-AF65-F5344CB8AC3E}">
        <p14:creationId xmlns:p14="http://schemas.microsoft.com/office/powerpoint/2010/main" val="29921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ИП на ЕСХН: налоговая декларация — Telety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518"/>
            <a:ext cx="2555776" cy="14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ln w="1905"/>
                <a:solidFill>
                  <a:srgbClr val="0039A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Динамика поступления налогов на специальных режимах</a:t>
            </a:r>
            <a:endParaRPr lang="ru-RU" dirty="0">
              <a:solidFill>
                <a:srgbClr val="0039A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1328" y="1988840"/>
            <a:ext cx="6624735" cy="147732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поступлений  ЕСХН  в районный бюджет за три года    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262,9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 (норматив зачисления в бюджет района 50%, в бюджет сельского поселения 50 %) 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Плательщики: ФХ Дудкин Д.Н; ИП </a:t>
            </a:r>
            <a:r>
              <a:rPr lang="ru-RU" sz="1800" dirty="0" err="1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Игловский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ИП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Германов.</a:t>
            </a:r>
            <a:endParaRPr lang="ru-RU" sz="1800" dirty="0">
              <a:solidFill>
                <a:srgbClr val="002B8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85357" y="5301208"/>
            <a:ext cx="6694512" cy="1200329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в </a:t>
            </a:r>
            <a:r>
              <a:rPr lang="ru-RU" sz="1800" dirty="0" err="1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Кожевниковском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выдано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167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патентов. </a:t>
            </a:r>
          </a:p>
          <a:p>
            <a:pPr algn="ctr"/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 было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338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плательщика, имеющих патент.                    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в бюджет  </a:t>
            </a:r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2021 года составило 592,1 тыс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7128048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100,7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039545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212,7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</a:t>
            </a:r>
          </a:p>
        </p:txBody>
      </p:sp>
      <p:sp>
        <p:nvSpPr>
          <p:cNvPr id="20" name="Стрелка вправо 19"/>
          <p:cNvSpPr/>
          <p:nvPr/>
        </p:nvSpPr>
        <p:spPr>
          <a:xfrm>
            <a:off x="2771800" y="6206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363,6т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р.  </a:t>
            </a:r>
          </a:p>
        </p:txBody>
      </p:sp>
      <p:pic>
        <p:nvPicPr>
          <p:cNvPr id="4" name="Picture 4" descr="Патентная система налогообложен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77914"/>
            <a:ext cx="2425481" cy="16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право 15"/>
          <p:cNvSpPr/>
          <p:nvPr/>
        </p:nvSpPr>
        <p:spPr>
          <a:xfrm>
            <a:off x="2658008" y="3878727"/>
            <a:ext cx="2058007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2 618,3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  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5039545" y="3878727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4 863,6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  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7199785" y="3885488"/>
            <a:ext cx="1944215" cy="1080120"/>
          </a:xfrm>
          <a:prstGeom prst="right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lvl="0" algn="ctr"/>
            <a:r>
              <a:rPr lang="ru-RU" sz="1800" dirty="0" smtClean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1 726,2  </a:t>
            </a:r>
            <a:r>
              <a:rPr lang="ru-RU" sz="1800" dirty="0">
                <a:solidFill>
                  <a:srgbClr val="002B8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 р.  </a:t>
            </a:r>
          </a:p>
        </p:txBody>
      </p:sp>
    </p:spTree>
    <p:extLst>
      <p:ext uri="{BB962C8B-B14F-4D97-AF65-F5344CB8AC3E}">
        <p14:creationId xmlns:p14="http://schemas.microsoft.com/office/powerpoint/2010/main" val="28180439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резентация отчет 2018 год РБ [Автосохраненный]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Трек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6_Трек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41416</TotalTime>
  <Words>3621</Words>
  <Application>Microsoft Office PowerPoint</Application>
  <PresentationFormat>Экран (4:3)</PresentationFormat>
  <Paragraphs>874</Paragraphs>
  <Slides>39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39</vt:i4>
      </vt:variant>
    </vt:vector>
  </HeadingPairs>
  <TitlesOfParts>
    <vt:vector size="42" baseType="lpstr">
      <vt:lpstr>Презентация отчет 2018 год РБ [Автосохраненный]</vt:lpstr>
      <vt:lpstr>7_Трек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oev</dc:creator>
  <cp:lastModifiedBy>Пользователь</cp:lastModifiedBy>
  <cp:revision>2693</cp:revision>
  <cp:lastPrinted>2023-06-09T01:07:48Z</cp:lastPrinted>
  <dcterms:modified xsi:type="dcterms:W3CDTF">2024-06-20T03:29:31Z</dcterms:modified>
</cp:coreProperties>
</file>