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56" r:id="rId3"/>
    <p:sldId id="258" r:id="rId4"/>
    <p:sldId id="259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99" d="100"/>
          <a:sy n="99" d="100"/>
        </p:scale>
        <p:origin x="7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07ACE-53A1-470E-A3AF-A97EA78D4E0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545E-97A6-4D6A-A953-7F024AA8C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639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07ACE-53A1-470E-A3AF-A97EA78D4E0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545E-97A6-4D6A-A953-7F024AA8C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526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07ACE-53A1-470E-A3AF-A97EA78D4E0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545E-97A6-4D6A-A953-7F024AA8CCB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0923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07ACE-53A1-470E-A3AF-A97EA78D4E0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545E-97A6-4D6A-A953-7F024AA8C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743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07ACE-53A1-470E-A3AF-A97EA78D4E0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545E-97A6-4D6A-A953-7F024AA8CCB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6592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07ACE-53A1-470E-A3AF-A97EA78D4E0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545E-97A6-4D6A-A953-7F024AA8C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891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07ACE-53A1-470E-A3AF-A97EA78D4E0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545E-97A6-4D6A-A953-7F024AA8C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222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07ACE-53A1-470E-A3AF-A97EA78D4E0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545E-97A6-4D6A-A953-7F024AA8C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12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07ACE-53A1-470E-A3AF-A97EA78D4E0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545E-97A6-4D6A-A953-7F024AA8C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856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07ACE-53A1-470E-A3AF-A97EA78D4E0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545E-97A6-4D6A-A953-7F024AA8C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780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07ACE-53A1-470E-A3AF-A97EA78D4E0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545E-97A6-4D6A-A953-7F024AA8C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874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07ACE-53A1-470E-A3AF-A97EA78D4E0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545E-97A6-4D6A-A953-7F024AA8C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488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07ACE-53A1-470E-A3AF-A97EA78D4E0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545E-97A6-4D6A-A953-7F024AA8C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410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07ACE-53A1-470E-A3AF-A97EA78D4E0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545E-97A6-4D6A-A953-7F024AA8C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156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07ACE-53A1-470E-A3AF-A97EA78D4E0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545E-97A6-4D6A-A953-7F024AA8C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034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07ACE-53A1-470E-A3AF-A97EA78D4E0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545E-97A6-4D6A-A953-7F024AA8C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955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07ACE-53A1-470E-A3AF-A97EA78D4E0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225545E-97A6-4D6A-A953-7F024AA8C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003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6632" y="154006"/>
            <a:ext cx="5274643" cy="1010652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Система быстрых платежей.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8" t="8837" r="8683" b="15627"/>
          <a:stretch/>
        </p:blipFill>
        <p:spPr>
          <a:xfrm>
            <a:off x="5876689" y="231007"/>
            <a:ext cx="1145406" cy="856650"/>
          </a:xfrm>
          <a:prstGeom prst="rect">
            <a:avLst/>
          </a:prstGeom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06249" y="1570975"/>
            <a:ext cx="6875407" cy="1397065"/>
          </a:xfrm>
        </p:spPr>
        <p:txBody>
          <a:bodyPr>
            <a:normAutofit fontScale="32500" lnSpcReduction="20000"/>
          </a:bodyPr>
          <a:lstStyle/>
          <a:p>
            <a:pPr algn="l">
              <a:lnSpc>
                <a:spcPct val="120000"/>
              </a:lnSpc>
            </a:pPr>
            <a:r>
              <a:rPr lang="ru-RU" sz="4300" dirty="0" smtClean="0">
                <a:solidFill>
                  <a:schemeClr val="tx1"/>
                </a:solidFill>
              </a:rPr>
              <a:t>      </a:t>
            </a:r>
            <a:r>
              <a:rPr lang="ru-RU" sz="4900" b="1" dirty="0" smtClean="0">
                <a:solidFill>
                  <a:schemeClr val="tx1"/>
                </a:solidFill>
              </a:rPr>
              <a:t>Система </a:t>
            </a:r>
            <a:r>
              <a:rPr lang="ru-RU" sz="4900" b="1" dirty="0">
                <a:solidFill>
                  <a:schemeClr val="tx1"/>
                </a:solidFill>
              </a:rPr>
              <a:t>быстрых платежей (СБП) </a:t>
            </a:r>
            <a:r>
              <a:rPr lang="ru-RU" sz="4300" dirty="0">
                <a:solidFill>
                  <a:schemeClr val="tx1"/>
                </a:solidFill>
              </a:rPr>
              <a:t>— сервис, который позволяет физическим лицам мгновенно (в режиме 24/7) переводить деньги по номеру мобильного телефона себе или другим лицам, вне зависимости от того, в каком банке открыты счета отправителя или получателя средств. Для этого необходимо, чтобы эти банки были подключены к Системе быстрых платежей.</a:t>
            </a:r>
          </a:p>
          <a:p>
            <a:pPr algn="l">
              <a:lnSpc>
                <a:spcPct val="120000"/>
              </a:lnSpc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4229" y="3451358"/>
            <a:ext cx="689742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b="1" dirty="0"/>
              <a:t>Тарифы банков для пользователей</a:t>
            </a:r>
          </a:p>
          <a:p>
            <a:r>
              <a:rPr lang="ru-RU" sz="1600" dirty="0"/>
              <a:t>С 01.05.2020 Банком России установлены следующие максимальные ставки комиссий банков для их клиентов: </a:t>
            </a:r>
          </a:p>
          <a:p>
            <a:pPr lvl="1"/>
            <a:r>
              <a:rPr lang="ru-RU" sz="1600" dirty="0"/>
              <a:t>при переводе средств физическими лицами в пользу физических лиц:</a:t>
            </a:r>
          </a:p>
          <a:p>
            <a:pPr lvl="2"/>
            <a:r>
              <a:rPr lang="ru-RU" sz="1600" dirty="0"/>
              <a:t>на сумму до 100 </a:t>
            </a:r>
            <a:r>
              <a:rPr lang="ru-RU" sz="1600" dirty="0" err="1"/>
              <a:t>тыс</a:t>
            </a:r>
            <a:r>
              <a:rPr lang="ru-RU" sz="1600" dirty="0"/>
              <a:t> </a:t>
            </a:r>
            <a:r>
              <a:rPr lang="ru-RU" sz="1600" dirty="0" err="1"/>
              <a:t>руб</a:t>
            </a:r>
            <a:r>
              <a:rPr lang="ru-RU" sz="1600" dirty="0"/>
              <a:t> в месяц — плата не взимается; </a:t>
            </a:r>
          </a:p>
          <a:p>
            <a:pPr lvl="2"/>
            <a:r>
              <a:rPr lang="ru-RU" sz="1600" dirty="0"/>
              <a:t>свыше 100 </a:t>
            </a:r>
            <a:r>
              <a:rPr lang="ru-RU" sz="1600" dirty="0" err="1"/>
              <a:t>тыс</a:t>
            </a:r>
            <a:r>
              <a:rPr lang="ru-RU" sz="1600" dirty="0"/>
              <a:t> </a:t>
            </a:r>
            <a:r>
              <a:rPr lang="ru-RU" sz="1600" dirty="0" err="1"/>
              <a:t>руб</a:t>
            </a:r>
            <a:r>
              <a:rPr lang="ru-RU" sz="1600" dirty="0"/>
              <a:t> в месяц — не более 0,5% от суммы перевода, но не более 1,5 </a:t>
            </a:r>
            <a:r>
              <a:rPr lang="ru-RU" sz="1600" dirty="0" err="1"/>
              <a:t>тыс</a:t>
            </a:r>
            <a:r>
              <a:rPr lang="ru-RU" sz="1600" dirty="0"/>
              <a:t> рублей за перевод.</a:t>
            </a:r>
          </a:p>
          <a:p>
            <a:pPr algn="ctr"/>
            <a:endParaRPr lang="ru-RU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6856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6657" y="297333"/>
            <a:ext cx="4628602" cy="94467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Подключение в приложении </a:t>
            </a:r>
            <a:r>
              <a:rPr lang="ru-RU" sz="2400" b="1" dirty="0" err="1" smtClean="0">
                <a:solidFill>
                  <a:schemeClr val="tx1"/>
                </a:solidFill>
              </a:rPr>
              <a:t>Россельхозбанк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14" y="2050181"/>
            <a:ext cx="2019359" cy="4461304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894" y="2050181"/>
            <a:ext cx="2164632" cy="4461304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047" y="2010273"/>
            <a:ext cx="2168676" cy="4501212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sp>
        <p:nvSpPr>
          <p:cNvPr id="7" name="Стрелка вправо 6"/>
          <p:cNvSpPr/>
          <p:nvPr/>
        </p:nvSpPr>
        <p:spPr>
          <a:xfrm>
            <a:off x="2626723" y="4092437"/>
            <a:ext cx="637820" cy="3368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5565877" y="4092437"/>
            <a:ext cx="660519" cy="3368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8" t="14839" r="17287" b="15628"/>
          <a:stretch/>
        </p:blipFill>
        <p:spPr>
          <a:xfrm>
            <a:off x="6014641" y="375385"/>
            <a:ext cx="1021426" cy="78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974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0756" y="230307"/>
            <a:ext cx="4500946" cy="85805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Подключение в приложении Сбербанк онлайн.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46"/>
          <a:stretch/>
        </p:blipFill>
        <p:spPr>
          <a:xfrm>
            <a:off x="939447" y="1852861"/>
            <a:ext cx="2552801" cy="2377440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758" y="2059805"/>
            <a:ext cx="3427598" cy="1963553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222" y="4557558"/>
            <a:ext cx="4158339" cy="1973188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sp>
        <p:nvSpPr>
          <p:cNvPr id="13" name="Стрелка вправо 12"/>
          <p:cNvSpPr/>
          <p:nvPr/>
        </p:nvSpPr>
        <p:spPr>
          <a:xfrm>
            <a:off x="3667225" y="2781701"/>
            <a:ext cx="683394" cy="3753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1291129" y="5361272"/>
            <a:ext cx="742216" cy="365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углом вверх 16"/>
          <p:cNvSpPr/>
          <p:nvPr/>
        </p:nvSpPr>
        <p:spPr>
          <a:xfrm rot="10800000" flipH="1">
            <a:off x="6586319" y="5361272"/>
            <a:ext cx="633970" cy="558266"/>
          </a:xfrm>
          <a:prstGeom prst="bentUpArrow">
            <a:avLst>
              <a:gd name="adj1" fmla="val 30172"/>
              <a:gd name="adj2" fmla="val 25000"/>
              <a:gd name="adj3" fmla="val 456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4" t="11082" r="8684" b="15627"/>
          <a:stretch/>
        </p:blipFill>
        <p:spPr>
          <a:xfrm>
            <a:off x="5996539" y="172549"/>
            <a:ext cx="1044156" cy="83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162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14314" y="327337"/>
            <a:ext cx="4562375" cy="83739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Подключение в приложении Сбербанк онлайн.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79" y="1807069"/>
            <a:ext cx="2209808" cy="4740589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sp>
        <p:nvSpPr>
          <p:cNvPr id="11" name="Стрелка вправо 10"/>
          <p:cNvSpPr/>
          <p:nvPr/>
        </p:nvSpPr>
        <p:spPr>
          <a:xfrm>
            <a:off x="3513221" y="4177364"/>
            <a:ext cx="644893" cy="3465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748" y="1807069"/>
            <a:ext cx="2192337" cy="475006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8" t="8837" r="8683" b="15627"/>
          <a:stretch/>
        </p:blipFill>
        <p:spPr>
          <a:xfrm>
            <a:off x="5876689" y="231007"/>
            <a:ext cx="1145406" cy="85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31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5782" y="308008"/>
            <a:ext cx="5274643" cy="867306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Совершение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перевода </a:t>
            </a:r>
            <a:b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  РСХБ-Сбербанк </a:t>
            </a:r>
            <a:b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1100" b="1" i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</a:t>
            </a:r>
            <a:r>
              <a:rPr lang="ru-RU" sz="1100" b="1" i="1" dirty="0" smtClean="0">
                <a:solidFill>
                  <a:schemeClr val="accent2">
                    <a:lumMod val="50000"/>
                  </a:schemeClr>
                </a:solidFill>
              </a:rPr>
              <a:t>(или любой другой банк)</a:t>
            </a:r>
            <a:endParaRPr lang="ru-RU" sz="11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6" t="13928" r="16459" b="15628"/>
          <a:stretch/>
        </p:blipFill>
        <p:spPr>
          <a:xfrm>
            <a:off x="6073541" y="187694"/>
            <a:ext cx="924026" cy="7988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23" y="1390848"/>
            <a:ext cx="2565971" cy="4561725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065" y="1417661"/>
            <a:ext cx="2550889" cy="453491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8" name="Стрелка вправо 7"/>
          <p:cNvSpPr/>
          <p:nvPr/>
        </p:nvSpPr>
        <p:spPr>
          <a:xfrm>
            <a:off x="3625694" y="3521487"/>
            <a:ext cx="750771" cy="327259"/>
          </a:xfrm>
          <a:prstGeom prst="rightArrow">
            <a:avLst>
              <a:gd name="adj1" fmla="val 50000"/>
              <a:gd name="adj2" fmla="val 911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углом 8"/>
          <p:cNvSpPr/>
          <p:nvPr/>
        </p:nvSpPr>
        <p:spPr>
          <a:xfrm rot="5400000">
            <a:off x="7305575" y="3685116"/>
            <a:ext cx="847023" cy="829132"/>
          </a:xfrm>
          <a:prstGeom prst="bentArrow">
            <a:avLst>
              <a:gd name="adj1" fmla="val 25000"/>
              <a:gd name="adj2" fmla="val 25000"/>
              <a:gd name="adj3" fmla="val 50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813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034" y="187694"/>
            <a:ext cx="5274643" cy="102509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Совершение перевода </a:t>
            </a:r>
            <a:b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   РСХБ-Сбербанк </a:t>
            </a:r>
            <a:b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1100" b="1" i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           </a:t>
            </a:r>
            <a:r>
              <a:rPr lang="ru-RU" sz="1100" b="1" i="1" dirty="0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ru-RU" sz="1100" b="1" i="1" dirty="0">
                <a:solidFill>
                  <a:schemeClr val="accent2">
                    <a:lumMod val="50000"/>
                  </a:schemeClr>
                </a:solidFill>
              </a:rPr>
              <a:t>или любой другой банк)</a:t>
            </a:r>
            <a:endParaRPr lang="ru-RU" sz="11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6" t="13928" r="16459" b="15628"/>
          <a:stretch/>
        </p:blipFill>
        <p:spPr>
          <a:xfrm>
            <a:off x="6073541" y="187694"/>
            <a:ext cx="924026" cy="7988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46" y="1538708"/>
            <a:ext cx="2604000" cy="462933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239" y="1538708"/>
            <a:ext cx="2583328" cy="459258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8" name="Стрелка вправо 7"/>
          <p:cNvSpPr/>
          <p:nvPr/>
        </p:nvSpPr>
        <p:spPr>
          <a:xfrm>
            <a:off x="3636472" y="3704182"/>
            <a:ext cx="656396" cy="298383"/>
          </a:xfrm>
          <a:prstGeom prst="rightArrow">
            <a:avLst>
              <a:gd name="adj1" fmla="val 50000"/>
              <a:gd name="adj2" fmla="val 919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311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5661" y="283947"/>
            <a:ext cx="5274643" cy="102509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Совершение перевода </a:t>
            </a:r>
            <a:b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   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Сбербанк-РСХБ 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1100" b="1" i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              </a:t>
            </a:r>
            <a:r>
              <a:rPr lang="ru-RU" sz="1100" b="1" i="1" dirty="0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ru-RU" sz="1100" b="1" i="1" dirty="0">
                <a:solidFill>
                  <a:schemeClr val="accent2">
                    <a:lumMod val="50000"/>
                  </a:schemeClr>
                </a:solidFill>
              </a:rPr>
              <a:t>или любой другой банк)</a:t>
            </a:r>
            <a:endParaRPr lang="ru-RU" sz="11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6" t="13928" r="16459" b="15628"/>
          <a:stretch/>
        </p:blipFill>
        <p:spPr>
          <a:xfrm>
            <a:off x="6073541" y="187694"/>
            <a:ext cx="924026" cy="7988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53" y="1607418"/>
            <a:ext cx="2650707" cy="490407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876" y="1607418"/>
            <a:ext cx="2612205" cy="490407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6" name="Стрелка вправо 5"/>
          <p:cNvSpPr/>
          <p:nvPr/>
        </p:nvSpPr>
        <p:spPr>
          <a:xfrm>
            <a:off x="3784609" y="3870557"/>
            <a:ext cx="693019" cy="327259"/>
          </a:xfrm>
          <a:prstGeom prst="rightArrow">
            <a:avLst>
              <a:gd name="adj1" fmla="val 50000"/>
              <a:gd name="adj2" fmla="val 852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углом вверх 9"/>
          <p:cNvSpPr/>
          <p:nvPr/>
        </p:nvSpPr>
        <p:spPr>
          <a:xfrm rot="10800000" flipH="1">
            <a:off x="7336330" y="3895824"/>
            <a:ext cx="702644" cy="603984"/>
          </a:xfrm>
          <a:prstGeom prst="bentUpArrow">
            <a:avLst>
              <a:gd name="adj1" fmla="val 25000"/>
              <a:gd name="adj2" fmla="val 25000"/>
              <a:gd name="adj3" fmla="val 489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421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5661" y="283947"/>
            <a:ext cx="5274643" cy="102509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Совершение перевода </a:t>
            </a:r>
            <a:b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   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Сбербанк-РСХБ 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1100" b="1" i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               </a:t>
            </a:r>
            <a:r>
              <a:rPr lang="ru-RU" sz="1100" b="1" i="1" dirty="0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ru-RU" sz="1100" b="1" i="1" dirty="0">
                <a:solidFill>
                  <a:schemeClr val="accent2">
                    <a:lumMod val="50000"/>
                  </a:schemeClr>
                </a:solidFill>
              </a:rPr>
              <a:t>или любой другой банк)</a:t>
            </a:r>
            <a:endParaRPr lang="ru-RU" sz="11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6" t="13928" r="16459" b="15628"/>
          <a:stretch/>
        </p:blipFill>
        <p:spPr>
          <a:xfrm>
            <a:off x="6073541" y="187694"/>
            <a:ext cx="924026" cy="7988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28" y="1501542"/>
            <a:ext cx="2570325" cy="4899258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Стрелка вправо 4"/>
          <p:cNvSpPr/>
          <p:nvPr/>
        </p:nvSpPr>
        <p:spPr>
          <a:xfrm>
            <a:off x="3590223" y="3782728"/>
            <a:ext cx="741145" cy="308009"/>
          </a:xfrm>
          <a:prstGeom prst="rightArrow">
            <a:avLst>
              <a:gd name="adj1" fmla="val 50000"/>
              <a:gd name="adj2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6"/>
          <a:stretch/>
        </p:blipFill>
        <p:spPr>
          <a:xfrm>
            <a:off x="4680047" y="1501543"/>
            <a:ext cx="2683279" cy="4899258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6510381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243</TotalTime>
  <Words>198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Аспект</vt:lpstr>
      <vt:lpstr>Система быстрых платежей.</vt:lpstr>
      <vt:lpstr>Презентация PowerPoint</vt:lpstr>
      <vt:lpstr>Презентация PowerPoint</vt:lpstr>
      <vt:lpstr>Презентация PowerPoint</vt:lpstr>
      <vt:lpstr>Совершение перевода     РСХБ-Сбербанк                                                     (или любой другой банк)</vt:lpstr>
      <vt:lpstr>Совершение перевода     РСХБ-Сбербанк                                                                   (или любой другой банк)</vt:lpstr>
      <vt:lpstr>Совершение перевода     Сбербанк-РСХБ                                                                      (или любой другой банк)</vt:lpstr>
      <vt:lpstr>Совершение перевода     Сбербанк-РСХБ                                                                       (или любой другой банк)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быстрых переводов.</dc:title>
  <dc:creator>Иксанова Наталья Станиславовна</dc:creator>
  <cp:lastModifiedBy>Иксанова Наталья Станиславовна</cp:lastModifiedBy>
  <cp:revision>17</cp:revision>
  <dcterms:created xsi:type="dcterms:W3CDTF">2020-05-27T07:06:23Z</dcterms:created>
  <dcterms:modified xsi:type="dcterms:W3CDTF">2020-05-28T08:03:58Z</dcterms:modified>
</cp:coreProperties>
</file>