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1185-FB21-40F2-9FAD-544B227CB85B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25A6-51D5-4A0E-88DB-1A0458045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5739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1185-FB21-40F2-9FAD-544B227CB85B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25A6-51D5-4A0E-88DB-1A0458045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648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1185-FB21-40F2-9FAD-544B227CB85B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25A6-51D5-4A0E-88DB-1A0458045D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0987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1185-FB21-40F2-9FAD-544B227CB85B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25A6-51D5-4A0E-88DB-1A0458045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7940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1185-FB21-40F2-9FAD-544B227CB85B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25A6-51D5-4A0E-88DB-1A0458045D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62010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1185-FB21-40F2-9FAD-544B227CB85B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25A6-51D5-4A0E-88DB-1A0458045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5335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1185-FB21-40F2-9FAD-544B227CB85B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25A6-51D5-4A0E-88DB-1A0458045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3097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1185-FB21-40F2-9FAD-544B227CB85B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25A6-51D5-4A0E-88DB-1A0458045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2511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1185-FB21-40F2-9FAD-544B227CB85B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25A6-51D5-4A0E-88DB-1A0458045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2377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1185-FB21-40F2-9FAD-544B227CB85B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25A6-51D5-4A0E-88DB-1A0458045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6702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1185-FB21-40F2-9FAD-544B227CB85B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25A6-51D5-4A0E-88DB-1A0458045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596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1185-FB21-40F2-9FAD-544B227CB85B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25A6-51D5-4A0E-88DB-1A0458045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028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1185-FB21-40F2-9FAD-544B227CB85B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25A6-51D5-4A0E-88DB-1A0458045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98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1185-FB21-40F2-9FAD-544B227CB85B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25A6-51D5-4A0E-88DB-1A0458045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5249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1185-FB21-40F2-9FAD-544B227CB85B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25A6-51D5-4A0E-88DB-1A0458045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064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1185-FB21-40F2-9FAD-544B227CB85B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25A6-51D5-4A0E-88DB-1A0458045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524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A1185-FB21-40F2-9FAD-544B227CB85B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F1325A6-51D5-4A0E-88DB-1A0458045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297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8010" y="4610391"/>
            <a:ext cx="7766936" cy="1096899"/>
          </a:xfrm>
        </p:spPr>
        <p:txBody>
          <a:bodyPr/>
          <a:lstStyle/>
          <a:p>
            <a:r>
              <a:rPr lang="ru-RU" dirty="0" smtClean="0"/>
              <a:t>Кто представляет.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41696" y="903279"/>
            <a:ext cx="8666328" cy="164630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Информация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о проделанной работе в области профилактики правонарушений и опасных зависимостей в подростково-молодежной среде </a:t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(за период с декабря 2015 г. по февраль 2017 г.)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3708" y="3068194"/>
            <a:ext cx="5281683" cy="3521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291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28" y="0"/>
            <a:ext cx="10104397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Областной конкурс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Молодёжь в действии. </a:t>
            </a:r>
            <a:r>
              <a:rPr lang="ru-RU" dirty="0" smtClean="0"/>
              <a:t>Фаза 2</a:t>
            </a:r>
            <a:r>
              <a:rPr lang="ru-RU" dirty="0"/>
              <a:t>»</a:t>
            </a:r>
            <a:br>
              <a:rPr lang="ru-RU" dirty="0"/>
            </a:br>
            <a:r>
              <a:rPr lang="ru-RU" dirty="0"/>
              <a:t>Интеллектуальный флэш-моб (викторина</a:t>
            </a:r>
            <a:r>
              <a:rPr lang="ru-RU" dirty="0" smtClean="0"/>
              <a:t>) </a:t>
            </a:r>
            <a:br>
              <a:rPr lang="ru-RU" dirty="0" smtClean="0"/>
            </a:br>
            <a:r>
              <a:rPr lang="ru-RU" dirty="0" smtClean="0"/>
              <a:t>Апрель 2016 г</a:t>
            </a:r>
            <a:r>
              <a:rPr lang="ru-RU" dirty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278" y="2378953"/>
            <a:ext cx="8596668" cy="3880773"/>
          </a:xfrm>
        </p:spPr>
        <p:txBody>
          <a:bodyPr/>
          <a:lstStyle/>
          <a:p>
            <a:r>
              <a:rPr lang="ru-RU" dirty="0"/>
              <a:t>Целевая аудитория - Молодёжь 13-33 </a:t>
            </a:r>
            <a:r>
              <a:rPr lang="ru-RU" dirty="0" smtClean="0"/>
              <a:t>лет;</a:t>
            </a:r>
          </a:p>
          <a:p>
            <a:r>
              <a:rPr lang="ru-RU" dirty="0" smtClean="0"/>
              <a:t>Организаторы  </a:t>
            </a:r>
            <a:r>
              <a:rPr lang="ru-RU" dirty="0"/>
              <a:t>и социальные партнёры – Волонтёры </a:t>
            </a:r>
            <a:r>
              <a:rPr lang="ru-RU" dirty="0" err="1"/>
              <a:t>ЦКиД</a:t>
            </a:r>
            <a:r>
              <a:rPr lang="ru-RU" dirty="0"/>
              <a:t> «Позитив</a:t>
            </a:r>
            <a:r>
              <a:rPr lang="ru-RU" dirty="0" smtClean="0"/>
              <a:t>»;</a:t>
            </a:r>
            <a:endParaRPr lang="ru-RU" dirty="0"/>
          </a:p>
          <a:p>
            <a:r>
              <a:rPr lang="ru-RU" dirty="0"/>
              <a:t>Результат - Результаты в газете «Знамя труда». Использование в  профилактических </a:t>
            </a:r>
            <a:r>
              <a:rPr lang="ru-RU" dirty="0" smtClean="0"/>
              <a:t>беседах.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311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652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Районная встреча волонтёров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Основы волонтёрской работы</a:t>
            </a:r>
            <a:r>
              <a:rPr lang="ru-RU" dirty="0" smtClean="0"/>
              <a:t>» </a:t>
            </a:r>
            <a:br>
              <a:rPr lang="ru-RU" dirty="0" smtClean="0"/>
            </a:br>
            <a:r>
              <a:rPr lang="ru-RU" dirty="0" smtClean="0"/>
              <a:t>27.04.2016 г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Целевая аудитория - Волонтёры по профилактике опасных </a:t>
            </a:r>
            <a:r>
              <a:rPr lang="ru-RU" dirty="0" smtClean="0"/>
              <a:t>зависимостей;</a:t>
            </a:r>
          </a:p>
          <a:p>
            <a:r>
              <a:rPr lang="ru-RU" dirty="0" smtClean="0"/>
              <a:t>Организаторы  </a:t>
            </a:r>
            <a:r>
              <a:rPr lang="ru-RU" dirty="0"/>
              <a:t>и социальные партнёры – «</a:t>
            </a:r>
            <a:r>
              <a:rPr lang="ru-RU" dirty="0" smtClean="0"/>
              <a:t>Сибирь-СПИД-Помощь», УФСКН;</a:t>
            </a:r>
          </a:p>
          <a:p>
            <a:r>
              <a:rPr lang="ru-RU" dirty="0" smtClean="0"/>
              <a:t>Результат </a:t>
            </a:r>
            <a:r>
              <a:rPr lang="ru-RU" dirty="0"/>
              <a:t>- Вручение волонтёрских </a:t>
            </a:r>
            <a:r>
              <a:rPr lang="ru-RU" dirty="0" smtClean="0"/>
              <a:t>книжек, Планирование </a:t>
            </a:r>
            <a:r>
              <a:rPr lang="ru-RU" dirty="0"/>
              <a:t>районной </a:t>
            </a:r>
            <a:r>
              <a:rPr lang="ru-RU" dirty="0" smtClean="0"/>
              <a:t>акции против курения.</a:t>
            </a:r>
            <a:endParaRPr lang="ru-RU" dirty="0"/>
          </a:p>
        </p:txBody>
      </p:sp>
      <p:pic>
        <p:nvPicPr>
          <p:cNvPr id="4" name="Рисунок 3" descr="IMG_5475.JPG"/>
          <p:cNvPicPr>
            <a:picLocks noChangeAspect="1"/>
          </p:cNvPicPr>
          <p:nvPr/>
        </p:nvPicPr>
        <p:blipFill>
          <a:blip r:embed="rId2" cstate="print"/>
          <a:srcRect l="7364" r="2246"/>
          <a:stretch>
            <a:fillRect/>
          </a:stretch>
        </p:blipFill>
        <p:spPr>
          <a:xfrm rot="21170648">
            <a:off x="486889" y="3847603"/>
            <a:ext cx="3501987" cy="2582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5480.JPG"/>
          <p:cNvPicPr>
            <a:picLocks noChangeAspect="1"/>
          </p:cNvPicPr>
          <p:nvPr/>
        </p:nvPicPr>
        <p:blipFill>
          <a:blip r:embed="rId3" cstate="print"/>
          <a:srcRect t="7100"/>
          <a:stretch>
            <a:fillRect/>
          </a:stretch>
        </p:blipFill>
        <p:spPr>
          <a:xfrm>
            <a:off x="4218215" y="3680098"/>
            <a:ext cx="4747656" cy="2940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6608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04633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Районная единая акция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en-US" dirty="0"/>
              <a:t>PRO</a:t>
            </a:r>
            <a:r>
              <a:rPr lang="ru-RU" dirty="0"/>
              <a:t>отказ от курения» (во всех сёлах</a:t>
            </a:r>
            <a:r>
              <a:rPr lang="ru-RU" dirty="0" smtClean="0"/>
              <a:t>) 31.05.2016 г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807860" cy="3880773"/>
          </a:xfrm>
        </p:spPr>
        <p:txBody>
          <a:bodyPr/>
          <a:lstStyle/>
          <a:p>
            <a:r>
              <a:rPr lang="ru-RU" dirty="0"/>
              <a:t>Целевая аудитория - Все возрастные </a:t>
            </a:r>
            <a:r>
              <a:rPr lang="ru-RU" dirty="0" smtClean="0"/>
              <a:t>категории;</a:t>
            </a:r>
            <a:endParaRPr lang="ru-RU" dirty="0"/>
          </a:p>
          <a:p>
            <a:r>
              <a:rPr lang="ru-RU" dirty="0"/>
              <a:t>Организаторы  и социальные партнёры – Волонтёрские команды ОУ и </a:t>
            </a:r>
            <a:r>
              <a:rPr lang="ru-RU" dirty="0" err="1" smtClean="0"/>
              <a:t>ЦКиД</a:t>
            </a:r>
            <a:r>
              <a:rPr lang="ru-RU" dirty="0" smtClean="0"/>
              <a:t>;</a:t>
            </a:r>
          </a:p>
          <a:p>
            <a:r>
              <a:rPr lang="ru-RU" dirty="0" smtClean="0"/>
              <a:t>Результат </a:t>
            </a:r>
            <a:r>
              <a:rPr lang="ru-RU" dirty="0"/>
              <a:t>- Листовки для </a:t>
            </a:r>
            <a:r>
              <a:rPr lang="ru-RU" dirty="0" smtClean="0"/>
              <a:t>курящих, </a:t>
            </a:r>
            <a:r>
              <a:rPr lang="ru-RU" dirty="0" err="1" smtClean="0"/>
              <a:t>бейджи</a:t>
            </a:r>
            <a:r>
              <a:rPr lang="ru-RU" dirty="0" smtClean="0"/>
              <a:t> </a:t>
            </a:r>
            <a:r>
              <a:rPr lang="ru-RU" dirty="0"/>
              <a:t>«Я не курю» и подарки </a:t>
            </a:r>
            <a:r>
              <a:rPr lang="ru-RU" dirty="0" smtClean="0"/>
              <a:t>некурящим.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264"/>
          <a:stretch/>
        </p:blipFill>
        <p:spPr>
          <a:xfrm rot="422579">
            <a:off x="5103406" y="3825677"/>
            <a:ext cx="4139325" cy="2338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13730"/>
          <a:stretch/>
        </p:blipFill>
        <p:spPr>
          <a:xfrm rot="21428435">
            <a:off x="971085" y="3941606"/>
            <a:ext cx="3568070" cy="2747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8036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869" y="104633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Районный молодёжный фестиваль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АРТ-КОНТАКТ</a:t>
            </a:r>
            <a:r>
              <a:rPr lang="ru-RU" dirty="0" smtClean="0"/>
              <a:t>» </a:t>
            </a:r>
            <a:br>
              <a:rPr lang="ru-RU" dirty="0" smtClean="0"/>
            </a:br>
            <a:r>
              <a:rPr lang="ru-RU" dirty="0" smtClean="0"/>
              <a:t>11.06.2016г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869" y="1805747"/>
            <a:ext cx="8596668" cy="3880773"/>
          </a:xfrm>
        </p:spPr>
        <p:txBody>
          <a:bodyPr/>
          <a:lstStyle/>
          <a:p>
            <a:r>
              <a:rPr lang="ru-RU" dirty="0"/>
              <a:t>Целевая аудитория - Подростки и молодёжь до 34 </a:t>
            </a:r>
            <a:r>
              <a:rPr lang="ru-RU" dirty="0" smtClean="0"/>
              <a:t>лет;</a:t>
            </a:r>
            <a:endParaRPr lang="ru-RU" dirty="0"/>
          </a:p>
          <a:p>
            <a:r>
              <a:rPr lang="ru-RU" dirty="0"/>
              <a:t>Организаторы  и социальные партнёры – Команда КВН </a:t>
            </a:r>
            <a:r>
              <a:rPr lang="ru-RU" dirty="0" err="1" smtClean="0"/>
              <a:t>с.Мельниково</a:t>
            </a:r>
            <a:r>
              <a:rPr lang="ru-RU" dirty="0" smtClean="0"/>
              <a:t>, Артисты </a:t>
            </a:r>
            <a:r>
              <a:rPr lang="ru-RU" dirty="0" err="1" smtClean="0"/>
              <a:t>г.Томск</a:t>
            </a:r>
            <a:r>
              <a:rPr lang="ru-RU" dirty="0" smtClean="0"/>
              <a:t>, Департамент </a:t>
            </a:r>
            <a:r>
              <a:rPr lang="ru-RU" dirty="0"/>
              <a:t>по молодёжной </a:t>
            </a:r>
            <a:r>
              <a:rPr lang="ru-RU" dirty="0" smtClean="0"/>
              <a:t>политике;</a:t>
            </a:r>
            <a:endParaRPr lang="ru-RU" dirty="0"/>
          </a:p>
          <a:p>
            <a:r>
              <a:rPr lang="ru-RU" dirty="0" smtClean="0"/>
              <a:t>Результат </a:t>
            </a:r>
            <a:r>
              <a:rPr lang="ru-RU" dirty="0"/>
              <a:t>- Пропаганда активного здорового времяпрепровождения </a:t>
            </a:r>
            <a:r>
              <a:rPr lang="ru-RU" dirty="0" smtClean="0"/>
              <a:t>молодёжи.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46" t="11601" r="17203"/>
          <a:stretch/>
        </p:blipFill>
        <p:spPr>
          <a:xfrm rot="547260">
            <a:off x="5613068" y="3476101"/>
            <a:ext cx="3603674" cy="329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7" t="25509" r="12690" b="3022"/>
          <a:stretch/>
        </p:blipFill>
        <p:spPr>
          <a:xfrm rot="21146481">
            <a:off x="909570" y="3814359"/>
            <a:ext cx="4071621" cy="2347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8984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652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«</a:t>
            </a:r>
            <a:r>
              <a:rPr lang="ru-RU" dirty="0" err="1"/>
              <a:t>О!ЗДОРОВительная</a:t>
            </a:r>
            <a:r>
              <a:rPr lang="ru-RU" dirty="0"/>
              <a:t> площадка»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празднике </a:t>
            </a:r>
            <a:r>
              <a:rPr lang="ru-RU" dirty="0" smtClean="0"/>
              <a:t>Дня молодёжи </a:t>
            </a:r>
            <a:br>
              <a:rPr lang="ru-RU" dirty="0" smtClean="0"/>
            </a:br>
            <a:r>
              <a:rPr lang="ru-RU" dirty="0" smtClean="0"/>
              <a:t>26.06.2016 г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970" y="1846691"/>
            <a:ext cx="8596668" cy="3880773"/>
          </a:xfrm>
        </p:spPr>
        <p:txBody>
          <a:bodyPr/>
          <a:lstStyle/>
          <a:p>
            <a:r>
              <a:rPr lang="ru-RU" dirty="0"/>
              <a:t>Целевая аудитория - Все возрастные </a:t>
            </a:r>
            <a:r>
              <a:rPr lang="ru-RU" dirty="0" smtClean="0"/>
              <a:t>категории;</a:t>
            </a:r>
            <a:endParaRPr lang="ru-RU" dirty="0"/>
          </a:p>
          <a:p>
            <a:r>
              <a:rPr lang="ru-RU" dirty="0"/>
              <a:t>Организаторы  и социальные партнёры – Волонтёры </a:t>
            </a:r>
            <a:r>
              <a:rPr lang="ru-RU" dirty="0" err="1"/>
              <a:t>ЦКиД</a:t>
            </a:r>
            <a:r>
              <a:rPr lang="ru-RU" dirty="0"/>
              <a:t> «Позитив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Результат </a:t>
            </a:r>
            <a:r>
              <a:rPr lang="ru-RU" dirty="0"/>
              <a:t>- Спортивное, </a:t>
            </a:r>
            <a:r>
              <a:rPr lang="ru-RU" dirty="0" err="1" smtClean="0"/>
              <a:t>интелле</a:t>
            </a:r>
            <a:r>
              <a:rPr lang="ru-RU" dirty="0" smtClean="0"/>
              <a:t>  </a:t>
            </a:r>
            <a:r>
              <a:rPr lang="ru-RU" dirty="0" err="1" smtClean="0"/>
              <a:t>ктуальное</a:t>
            </a:r>
            <a:r>
              <a:rPr lang="ru-RU" dirty="0"/>
              <a:t>, игровое, творческое вовлечение участников, раздаточный материал по </a:t>
            </a:r>
            <a:r>
              <a:rPr lang="ru-RU" dirty="0" smtClean="0"/>
              <a:t>ЗОЖ.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177" r="17068"/>
          <a:stretch/>
        </p:blipFill>
        <p:spPr>
          <a:xfrm rot="21074656">
            <a:off x="685632" y="3776602"/>
            <a:ext cx="3880997" cy="2802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34" r="5806" b="10855"/>
          <a:stretch/>
        </p:blipFill>
        <p:spPr>
          <a:xfrm rot="200207">
            <a:off x="5060880" y="3518346"/>
            <a:ext cx="4432095" cy="3057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380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994" y="131928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Районный день волонтёра </a:t>
            </a:r>
            <a:r>
              <a:rPr lang="ru-RU" dirty="0" smtClean="0"/>
              <a:t>Интерактивная </a:t>
            </a:r>
            <a:r>
              <a:rPr lang="ru-RU" dirty="0"/>
              <a:t>выставка «Только так</a:t>
            </a:r>
            <a:r>
              <a:rPr lang="ru-RU" dirty="0" smtClean="0"/>
              <a:t>!»</a:t>
            </a:r>
            <a:br>
              <a:rPr lang="ru-RU" dirty="0" smtClean="0"/>
            </a:br>
            <a:r>
              <a:rPr lang="ru-RU" dirty="0" smtClean="0"/>
              <a:t>04.10.2016 г</a:t>
            </a:r>
            <a:r>
              <a:rPr lang="ru-RU" dirty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840" y="1737509"/>
            <a:ext cx="8596668" cy="3880773"/>
          </a:xfrm>
        </p:spPr>
        <p:txBody>
          <a:bodyPr/>
          <a:lstStyle/>
          <a:p>
            <a:r>
              <a:rPr lang="ru-RU" dirty="0"/>
              <a:t>Целевая аудитория - Подростки </a:t>
            </a:r>
            <a:r>
              <a:rPr lang="ru-RU" dirty="0" smtClean="0"/>
              <a:t>ОУ;</a:t>
            </a:r>
            <a:endParaRPr lang="ru-RU" dirty="0"/>
          </a:p>
          <a:p>
            <a:r>
              <a:rPr lang="ru-RU" dirty="0"/>
              <a:t>Организаторы  и социальные партнёры – Специалисты Центра медицинской профилактики</a:t>
            </a:r>
            <a:r>
              <a:rPr lang="ru-RU" dirty="0" smtClean="0"/>
              <a:t>, «</a:t>
            </a:r>
            <a:r>
              <a:rPr lang="ru-RU" dirty="0"/>
              <a:t>Сибирь-СПИД-Помощи</a:t>
            </a:r>
            <a:r>
              <a:rPr lang="ru-RU" dirty="0" smtClean="0"/>
              <a:t>»;</a:t>
            </a:r>
            <a:endParaRPr lang="ru-RU" dirty="0"/>
          </a:p>
          <a:p>
            <a:r>
              <a:rPr lang="ru-RU" dirty="0"/>
              <a:t>Результат - Информационные материалы по профилактике </a:t>
            </a:r>
            <a:r>
              <a:rPr lang="ru-RU" dirty="0" smtClean="0"/>
              <a:t>ПАВ, Вручение </a:t>
            </a:r>
            <a:r>
              <a:rPr lang="ru-RU" dirty="0"/>
              <a:t>волонтёрских </a:t>
            </a:r>
            <a:r>
              <a:rPr lang="ru-RU" dirty="0" smtClean="0"/>
              <a:t>книжек.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59016">
            <a:off x="870731" y="3898019"/>
            <a:ext cx="3981704" cy="2244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52" r="16143" b="112"/>
          <a:stretch/>
        </p:blipFill>
        <p:spPr>
          <a:xfrm rot="756024">
            <a:off x="5506566" y="3595106"/>
            <a:ext cx="3862316" cy="3041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7463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868" y="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Районное родительское собрание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Сила родительского слова»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в рамках акции «Родительский </a:t>
            </a:r>
            <a:r>
              <a:rPr lang="ru-RU" dirty="0" smtClean="0"/>
              <a:t>урок») 27.10.2016 г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549" y="2024112"/>
            <a:ext cx="8596668" cy="3880773"/>
          </a:xfrm>
        </p:spPr>
        <p:txBody>
          <a:bodyPr/>
          <a:lstStyle/>
          <a:p>
            <a:r>
              <a:rPr lang="ru-RU" dirty="0"/>
              <a:t>Целевая аудитория </a:t>
            </a:r>
            <a:r>
              <a:rPr lang="ru-RU" dirty="0" smtClean="0"/>
              <a:t>– Родители;</a:t>
            </a:r>
          </a:p>
          <a:p>
            <a:r>
              <a:rPr lang="ru-RU" dirty="0" smtClean="0"/>
              <a:t>Организаторы  </a:t>
            </a:r>
            <a:r>
              <a:rPr lang="ru-RU" dirty="0"/>
              <a:t>и социальные партнёры – Материалы УФСКН, </a:t>
            </a:r>
            <a:r>
              <a:rPr lang="ru-RU" dirty="0" smtClean="0"/>
              <a:t>Секретарь КДН;</a:t>
            </a:r>
            <a:endParaRPr lang="ru-RU" dirty="0"/>
          </a:p>
          <a:p>
            <a:r>
              <a:rPr lang="ru-RU" dirty="0"/>
              <a:t>Результат - Информационные материалы для </a:t>
            </a:r>
            <a:r>
              <a:rPr lang="ru-RU" dirty="0" smtClean="0"/>
              <a:t>родителей.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768" t="7937" r="19647" b="8006"/>
          <a:stretch/>
        </p:blipFill>
        <p:spPr>
          <a:xfrm>
            <a:off x="6973277" y="2950352"/>
            <a:ext cx="2538485" cy="37848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6712" y="3850943"/>
            <a:ext cx="4326341" cy="2884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5997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Районная «Правовая кругосветка»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в рамках акции «Школа правовых знаний</a:t>
            </a:r>
            <a:r>
              <a:rPr lang="ru-RU" dirty="0" smtClean="0"/>
              <a:t>») 15.11.2016 г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Целевая аудитория – Старшеклассники и 1-курсники </a:t>
            </a:r>
            <a:r>
              <a:rPr lang="ru-RU" dirty="0" smtClean="0"/>
              <a:t>техникума (с </a:t>
            </a:r>
            <a:r>
              <a:rPr lang="ru-RU" dirty="0"/>
              <a:t>привлечением категории «Трудных</a:t>
            </a:r>
            <a:r>
              <a:rPr lang="ru-RU" dirty="0" smtClean="0"/>
              <a:t>»);</a:t>
            </a:r>
          </a:p>
          <a:p>
            <a:r>
              <a:rPr lang="ru-RU" dirty="0" smtClean="0"/>
              <a:t>Организаторы  </a:t>
            </a:r>
            <a:r>
              <a:rPr lang="ru-RU" dirty="0"/>
              <a:t>и социальные партнёры – </a:t>
            </a:r>
            <a:r>
              <a:rPr lang="ru-RU" dirty="0" smtClean="0"/>
              <a:t>КДН, Волонтёры </a:t>
            </a:r>
            <a:r>
              <a:rPr lang="ru-RU" dirty="0" err="1"/>
              <a:t>ЦКиД</a:t>
            </a:r>
            <a:r>
              <a:rPr lang="ru-RU" dirty="0"/>
              <a:t> «Позитив</a:t>
            </a:r>
            <a:r>
              <a:rPr lang="ru-RU" dirty="0" smtClean="0"/>
              <a:t>»;</a:t>
            </a:r>
            <a:endParaRPr lang="ru-RU" dirty="0"/>
          </a:p>
          <a:p>
            <a:r>
              <a:rPr lang="ru-RU" dirty="0" smtClean="0"/>
              <a:t>Результат - Информационные </a:t>
            </a:r>
            <a:r>
              <a:rPr lang="ru-RU" dirty="0"/>
              <a:t>материалы  по правовой </a:t>
            </a:r>
            <a:r>
              <a:rPr lang="ru-RU" dirty="0" smtClean="0"/>
              <a:t>ответственности.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884" y="3654442"/>
            <a:ext cx="4119065" cy="305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8257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2871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Районный конкурс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волонтёрских команд </a:t>
            </a:r>
            <a:br>
              <a:rPr lang="ru-RU" dirty="0" smtClean="0"/>
            </a:br>
            <a:r>
              <a:rPr lang="ru-RU" dirty="0" smtClean="0"/>
              <a:t>06.12.2016 г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Целевая аудитория – Волонтёрские команды </a:t>
            </a:r>
            <a:r>
              <a:rPr lang="ru-RU" dirty="0" smtClean="0"/>
              <a:t>ОУ;</a:t>
            </a:r>
          </a:p>
          <a:p>
            <a:r>
              <a:rPr lang="ru-RU" dirty="0" smtClean="0"/>
              <a:t>Организаторы  </a:t>
            </a:r>
            <a:r>
              <a:rPr lang="ru-RU" dirty="0"/>
              <a:t>и социальные партнёры – Специалисты «</a:t>
            </a:r>
            <a:r>
              <a:rPr lang="ru-RU" dirty="0" smtClean="0"/>
              <a:t>Сибирь-СПИД-Помощи;</a:t>
            </a:r>
            <a:endParaRPr lang="ru-RU" dirty="0"/>
          </a:p>
          <a:p>
            <a:r>
              <a:rPr lang="ru-RU" dirty="0"/>
              <a:t>Результат - «Банк идей» в копилку волонтёрских </a:t>
            </a:r>
            <a:r>
              <a:rPr lang="ru-RU" dirty="0" smtClean="0"/>
              <a:t>идей.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 descr="IMG_8152.JPG"/>
          <p:cNvPicPr>
            <a:picLocks noChangeAspect="1"/>
          </p:cNvPicPr>
          <p:nvPr/>
        </p:nvPicPr>
        <p:blipFill>
          <a:blip r:embed="rId2" cstate="print"/>
          <a:srcRect l="2862" t="11602" r="12174" b="4416"/>
          <a:stretch>
            <a:fillRect/>
          </a:stretch>
        </p:blipFill>
        <p:spPr>
          <a:xfrm>
            <a:off x="2493819" y="3763139"/>
            <a:ext cx="4453247" cy="2934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887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36478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Районная благотворительная акция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Твори добро»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сбор средств </a:t>
            </a:r>
            <a:r>
              <a:rPr lang="ru-RU" dirty="0" err="1"/>
              <a:t>Бетенековой</a:t>
            </a:r>
            <a:r>
              <a:rPr lang="ru-RU" dirty="0"/>
              <a:t> Даше</a:t>
            </a:r>
            <a:r>
              <a:rPr lang="ru-RU" dirty="0" smtClean="0"/>
              <a:t>) 20.12.2016 г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297066"/>
            <a:ext cx="8596668" cy="3880773"/>
          </a:xfrm>
        </p:spPr>
        <p:txBody>
          <a:bodyPr/>
          <a:lstStyle/>
          <a:p>
            <a:r>
              <a:rPr lang="ru-RU" dirty="0"/>
              <a:t>Целевая аудитория – Все категории населения и </a:t>
            </a:r>
            <a:r>
              <a:rPr lang="ru-RU" dirty="0" smtClean="0"/>
              <a:t>ОУ;</a:t>
            </a:r>
            <a:endParaRPr lang="ru-RU" dirty="0"/>
          </a:p>
          <a:p>
            <a:r>
              <a:rPr lang="ru-RU" dirty="0"/>
              <a:t>Организаторы  и социальные партнёры – Фонд «Обыкновенное </a:t>
            </a:r>
            <a:r>
              <a:rPr lang="ru-RU" dirty="0" smtClean="0"/>
              <a:t>чудо», ДК </a:t>
            </a:r>
            <a:r>
              <a:rPr lang="ru-RU" dirty="0"/>
              <a:t>«</a:t>
            </a:r>
            <a:r>
              <a:rPr lang="ru-RU" dirty="0" smtClean="0"/>
              <a:t>Смена», Все </a:t>
            </a:r>
            <a:r>
              <a:rPr lang="ru-RU" dirty="0"/>
              <a:t>ОУ, </a:t>
            </a:r>
            <a:r>
              <a:rPr lang="ru-RU" dirty="0" err="1"/>
              <a:t>ЦКиД</a:t>
            </a:r>
            <a:r>
              <a:rPr lang="ru-RU" dirty="0"/>
              <a:t>, ИП и </a:t>
            </a:r>
            <a:r>
              <a:rPr lang="ru-RU" dirty="0" smtClean="0"/>
              <a:t>т.д.;</a:t>
            </a:r>
            <a:endParaRPr lang="ru-RU" dirty="0"/>
          </a:p>
          <a:p>
            <a:r>
              <a:rPr lang="ru-RU" dirty="0"/>
              <a:t>Результат - Собрали 110 000 руб. Единый благородный </a:t>
            </a:r>
            <a:r>
              <a:rPr lang="ru-RU" dirty="0" smtClean="0"/>
              <a:t>порыв.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3" t="6538" r="16408" b="12587"/>
          <a:stretch/>
        </p:blipFill>
        <p:spPr>
          <a:xfrm>
            <a:off x="3987139" y="4160697"/>
            <a:ext cx="2292824" cy="1733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0840" y="4896465"/>
            <a:ext cx="3494938" cy="1961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23" r="4577" b="4875"/>
          <a:stretch/>
        </p:blipFill>
        <p:spPr>
          <a:xfrm>
            <a:off x="275558" y="3729581"/>
            <a:ext cx="3711581" cy="2333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4041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6255"/>
            <a:ext cx="9508374" cy="143422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В Районном центре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культуры и досуга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с 1 марта 2016 г. начала работать координационная площадка по пропаганде здорового образа жизни и развитию волонтерского движения. </a:t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Утверждён  план работы по профилактике опасных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зависимостей в </a:t>
            </a:r>
            <a:r>
              <a:rPr lang="ru-RU" sz="2400" dirty="0" err="1" smtClean="0">
                <a:solidFill>
                  <a:schemeClr val="accent3">
                    <a:lumMod val="75000"/>
                  </a:schemeClr>
                </a:solidFill>
              </a:rPr>
              <a:t>подростково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- молодёжной среде, пропаганде здорового образа жизни и организации волонтёрского движения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644" y="2852913"/>
            <a:ext cx="9149054" cy="2970616"/>
          </a:xfrm>
        </p:spPr>
        <p:txBody>
          <a:bodyPr>
            <a:normAutofit/>
          </a:bodyPr>
          <a:lstStyle/>
          <a:p>
            <a:endParaRPr lang="ru-RU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1687" y="4155570"/>
            <a:ext cx="3716243" cy="2472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99357" y="2868502"/>
            <a:ext cx="8853399" cy="2499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dirty="0" smtClean="0"/>
              <a:t>Утверждён  </a:t>
            </a:r>
            <a:r>
              <a:rPr lang="ru-RU" dirty="0" smtClean="0"/>
              <a:t>план работы по профилактике опасных зависимостей в </a:t>
            </a:r>
            <a:r>
              <a:rPr lang="ru-RU" dirty="0" err="1" smtClean="0"/>
              <a:t>подростково</a:t>
            </a:r>
            <a:r>
              <a:rPr lang="ru-RU" dirty="0" smtClean="0"/>
              <a:t> - молодёжной среде, пропаганде здорового образа жизни и организации волонтёрского движения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28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8281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Молодёжная концертная программа «Молодость! Драйв! Позитив!»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в рамках акции «Думай ДО, а не </a:t>
            </a:r>
            <a:r>
              <a:rPr lang="ru-RU" dirty="0" smtClean="0"/>
              <a:t>после») </a:t>
            </a:r>
            <a:r>
              <a:rPr lang="ru-RU" dirty="0" smtClean="0"/>
              <a:t>25.02.2017 </a:t>
            </a:r>
            <a:r>
              <a:rPr lang="ru-RU" dirty="0" smtClean="0"/>
              <a:t>г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Целевая аудитория – Подростки </a:t>
            </a:r>
            <a:r>
              <a:rPr lang="ru-RU" dirty="0" smtClean="0"/>
              <a:t>ОУ;</a:t>
            </a:r>
          </a:p>
          <a:p>
            <a:r>
              <a:rPr lang="ru-RU" dirty="0" smtClean="0"/>
              <a:t>Организаторы  </a:t>
            </a:r>
            <a:r>
              <a:rPr lang="ru-RU" dirty="0"/>
              <a:t>и социальные партнёры – Молодёжное объединение (</a:t>
            </a:r>
            <a:r>
              <a:rPr lang="ru-RU" dirty="0" err="1" smtClean="0"/>
              <a:t>г.Томск</a:t>
            </a:r>
            <a:r>
              <a:rPr lang="ru-RU" dirty="0" smtClean="0"/>
              <a:t>), ДШИ</a:t>
            </a:r>
            <a:r>
              <a:rPr lang="ru-RU" dirty="0"/>
              <a:t>, </a:t>
            </a:r>
            <a:r>
              <a:rPr lang="ru-RU" dirty="0" err="1" smtClean="0"/>
              <a:t>ЦКиД</a:t>
            </a:r>
            <a:r>
              <a:rPr lang="ru-RU" dirty="0" smtClean="0"/>
              <a:t>;</a:t>
            </a:r>
          </a:p>
          <a:p>
            <a:r>
              <a:rPr lang="ru-RU" dirty="0" smtClean="0"/>
              <a:t>Результат </a:t>
            </a:r>
            <a:r>
              <a:rPr lang="ru-RU" dirty="0"/>
              <a:t>- Интеллектуальное, игровое, творческое вовлечение </a:t>
            </a:r>
            <a:r>
              <a:rPr lang="ru-RU" dirty="0" smtClean="0"/>
              <a:t>участников.</a:t>
            </a:r>
            <a:endParaRPr lang="ru-RU" dirty="0"/>
          </a:p>
        </p:txBody>
      </p:sp>
      <p:pic>
        <p:nvPicPr>
          <p:cNvPr id="4" name="Рисунок 3" descr="IMG_9501.JPG"/>
          <p:cNvPicPr>
            <a:picLocks noChangeAspect="1"/>
          </p:cNvPicPr>
          <p:nvPr/>
        </p:nvPicPr>
        <p:blipFill>
          <a:blip r:embed="rId2" cstate="print"/>
          <a:srcRect l="9673" t="33766" r="11481" b="7013"/>
          <a:stretch>
            <a:fillRect/>
          </a:stretch>
        </p:blipFill>
        <p:spPr>
          <a:xfrm rot="21427515">
            <a:off x="715319" y="4188987"/>
            <a:ext cx="4307862" cy="2157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94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24806">
            <a:off x="5572001" y="3918856"/>
            <a:ext cx="4177145" cy="2784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7761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Выездной день профилактики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Думай ДО, а не после</a:t>
            </a:r>
            <a:r>
              <a:rPr lang="ru-RU" dirty="0" smtClean="0"/>
              <a:t>» </a:t>
            </a:r>
            <a:br>
              <a:rPr lang="ru-RU" dirty="0" smtClean="0"/>
            </a:br>
            <a:r>
              <a:rPr lang="ru-RU" dirty="0" smtClean="0"/>
              <a:t>21.02.2017г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Целевая аудитория – С. </a:t>
            </a:r>
            <a:r>
              <a:rPr lang="ru-RU" dirty="0" smtClean="0"/>
              <a:t>Новопокровка, </a:t>
            </a:r>
            <a:r>
              <a:rPr lang="ru-RU" dirty="0" err="1" smtClean="0"/>
              <a:t>С.Уртам</a:t>
            </a:r>
            <a:r>
              <a:rPr lang="ru-RU" dirty="0" smtClean="0"/>
              <a:t>, Техникум агробизнеса, </a:t>
            </a:r>
            <a:r>
              <a:rPr lang="ru-RU" dirty="0"/>
              <a:t>(отдельно – категория «Трудные</a:t>
            </a:r>
            <a:r>
              <a:rPr lang="ru-RU" dirty="0" smtClean="0"/>
              <a:t>»);</a:t>
            </a:r>
            <a:endParaRPr lang="ru-RU" dirty="0"/>
          </a:p>
          <a:p>
            <a:r>
              <a:rPr lang="ru-RU" dirty="0" smtClean="0"/>
              <a:t>Организаторы  </a:t>
            </a:r>
            <a:r>
              <a:rPr lang="ru-RU" dirty="0"/>
              <a:t>и социальные партнёры – «Сибирь-СПИД-Помощь», Центр </a:t>
            </a:r>
            <a:r>
              <a:rPr lang="ru-RU" dirty="0" smtClean="0"/>
              <a:t>медицинской профилактики</a:t>
            </a:r>
            <a:r>
              <a:rPr lang="ru-RU" dirty="0"/>
              <a:t>, </a:t>
            </a:r>
            <a:r>
              <a:rPr lang="ru-RU" dirty="0" err="1" smtClean="0"/>
              <a:t>ЦКиДД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Результат - Повышение информационного уровня в вопросах </a:t>
            </a:r>
            <a:r>
              <a:rPr lang="ru-RU" dirty="0" smtClean="0"/>
              <a:t>ЗОЖ.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99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605" y="1027826"/>
            <a:ext cx="8848803" cy="3880773"/>
          </a:xfrm>
        </p:spPr>
        <p:txBody>
          <a:bodyPr/>
          <a:lstStyle/>
          <a:p>
            <a:pPr algn="just"/>
            <a:r>
              <a:rPr lang="ru-RU" dirty="0" smtClean="0"/>
              <a:t>В Центре </a:t>
            </a:r>
            <a:r>
              <a:rPr lang="ru-RU" dirty="0"/>
              <a:t>культуры </a:t>
            </a:r>
            <a:r>
              <a:rPr lang="ru-RU" dirty="0" smtClean="0"/>
              <a:t>ведет свою работу </a:t>
            </a:r>
            <a:r>
              <a:rPr lang="ru-RU" dirty="0"/>
              <a:t>молодёжное </a:t>
            </a:r>
            <a:r>
              <a:rPr lang="ru-RU" b="1" dirty="0"/>
              <a:t>волонтёрское объединение «Позитив</a:t>
            </a:r>
            <a:r>
              <a:rPr lang="ru-RU" dirty="0"/>
              <a:t>», основное направление </a:t>
            </a:r>
            <a:r>
              <a:rPr lang="ru-RU" dirty="0" smtClean="0"/>
              <a:t>которого – </a:t>
            </a:r>
            <a:r>
              <a:rPr lang="ru-RU" dirty="0"/>
              <a:t>профилактика употребления </a:t>
            </a:r>
            <a:r>
              <a:rPr lang="ru-RU" dirty="0" err="1" smtClean="0"/>
              <a:t>психо</a:t>
            </a:r>
            <a:r>
              <a:rPr lang="ru-RU" dirty="0" smtClean="0"/>
              <a:t>-активных веществ (ПАВ)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5571" y="2408896"/>
            <a:ext cx="7358870" cy="4148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3732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723" y="427324"/>
            <a:ext cx="8876099" cy="4117381"/>
          </a:xfrm>
        </p:spPr>
        <p:txBody>
          <a:bodyPr/>
          <a:lstStyle/>
          <a:p>
            <a:pPr algn="just"/>
            <a:r>
              <a:rPr lang="ru-RU" dirty="0" smtClean="0"/>
              <a:t>Осуществляется </a:t>
            </a:r>
            <a:r>
              <a:rPr lang="ru-RU" dirty="0"/>
              <a:t>планомерная работа </a:t>
            </a:r>
            <a:r>
              <a:rPr lang="ru-RU" b="1" dirty="0"/>
              <a:t>с отделом опеки и </a:t>
            </a:r>
            <a:r>
              <a:rPr lang="ru-RU" b="1" dirty="0" smtClean="0"/>
              <a:t>попечительства района</a:t>
            </a:r>
            <a:r>
              <a:rPr lang="ru-RU" dirty="0" smtClean="0"/>
              <a:t> </a:t>
            </a:r>
            <a:r>
              <a:rPr lang="ru-RU" dirty="0"/>
              <a:t>(программа «Дом нашего счастья» (творческие мероприятия, психологический клуб, конкурсы</a:t>
            </a:r>
            <a:r>
              <a:rPr lang="ru-RU" dirty="0" smtClean="0"/>
              <a:t>);</a:t>
            </a:r>
          </a:p>
          <a:p>
            <a:pPr algn="just"/>
            <a:r>
              <a:rPr lang="ru-RU" dirty="0"/>
              <a:t>Налажена тесная взаимосвязь с </a:t>
            </a:r>
            <a:r>
              <a:rPr lang="ru-RU" b="1" dirty="0"/>
              <a:t>отделом </a:t>
            </a:r>
            <a:r>
              <a:rPr lang="ru-RU" b="1" dirty="0" smtClean="0"/>
              <a:t>образования района</a:t>
            </a:r>
            <a:r>
              <a:rPr lang="ru-RU" dirty="0" smtClean="0"/>
              <a:t>, </a:t>
            </a:r>
            <a:r>
              <a:rPr lang="ru-RU" dirty="0" err="1" smtClean="0"/>
              <a:t>Кожевниковским</a:t>
            </a:r>
            <a:r>
              <a:rPr lang="ru-RU" dirty="0" smtClean="0"/>
              <a:t> т</a:t>
            </a:r>
            <a:r>
              <a:rPr lang="ru-RU" b="1" dirty="0" smtClean="0"/>
              <a:t>ехникумом </a:t>
            </a:r>
            <a:r>
              <a:rPr lang="ru-RU" dirty="0" smtClean="0"/>
              <a:t>агробизнеса.</a:t>
            </a:r>
            <a:endParaRPr lang="ru-RU" dirty="0"/>
          </a:p>
          <a:p>
            <a:pPr algn="just"/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74" y="3956359"/>
            <a:ext cx="3689445" cy="2767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4948" y="2132321"/>
            <a:ext cx="2181225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5772" y="3592560"/>
            <a:ext cx="2380363" cy="1904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753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686" y="109691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Постоянные социальные партнёры и консультанты (</a:t>
            </a:r>
            <a:r>
              <a:rPr lang="ru-RU" b="1" dirty="0" err="1"/>
              <a:t>г.Томск</a:t>
            </a:r>
            <a:r>
              <a:rPr lang="ru-RU" b="1" dirty="0" smtClean="0"/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3686" y="1430491"/>
            <a:ext cx="8596668" cy="3880773"/>
          </a:xfrm>
        </p:spPr>
        <p:txBody>
          <a:bodyPr/>
          <a:lstStyle/>
          <a:p>
            <a:r>
              <a:rPr lang="ru-RU" dirty="0" smtClean="0"/>
              <a:t>Томский </a:t>
            </a:r>
            <a:r>
              <a:rPr lang="ru-RU" dirty="0"/>
              <a:t>областной благотворительный Фонд «Сибирь-СПИД-Помощь»;</a:t>
            </a:r>
          </a:p>
          <a:p>
            <a:r>
              <a:rPr lang="ru-RU" dirty="0" smtClean="0"/>
              <a:t>Областное государственное бюджетное учреждение здравоохранения «Центр </a:t>
            </a:r>
            <a:r>
              <a:rPr lang="ru-RU" dirty="0"/>
              <a:t>медицинской </a:t>
            </a:r>
            <a:r>
              <a:rPr lang="ru-RU" dirty="0" smtClean="0"/>
              <a:t>профилактики»;</a:t>
            </a:r>
            <a:endParaRPr lang="ru-RU" dirty="0"/>
          </a:p>
          <a:p>
            <a:r>
              <a:rPr lang="ru-RU" dirty="0"/>
              <a:t>У</a:t>
            </a:r>
            <a:r>
              <a:rPr lang="ru-RU" dirty="0" smtClean="0"/>
              <a:t>правления </a:t>
            </a:r>
            <a:r>
              <a:rPr lang="ru-RU" dirty="0"/>
              <a:t>Федеральной службы по контролю за оборотом наркотиков (УФСКН) по Томской области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694"/>
          <a:stretch/>
        </p:blipFill>
        <p:spPr>
          <a:xfrm>
            <a:off x="486265" y="3476553"/>
            <a:ext cx="2769358" cy="20301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688" y="4296207"/>
            <a:ext cx="1908413" cy="14058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2521" y="5008729"/>
            <a:ext cx="1689341" cy="162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93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150" y="0"/>
            <a:ext cx="8905512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Районный кинофорум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«Знать. Предупредить</a:t>
            </a:r>
            <a:r>
              <a:rPr lang="ru-RU" dirty="0"/>
              <a:t>. Жить</a:t>
            </a:r>
            <a:r>
              <a:rPr lang="ru-RU" dirty="0" smtClean="0"/>
              <a:t>», </a:t>
            </a:r>
            <a:br>
              <a:rPr lang="ru-RU" dirty="0" smtClean="0"/>
            </a:br>
            <a:r>
              <a:rPr lang="ru-RU" dirty="0" smtClean="0"/>
              <a:t>15-17.12.2015 г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730" y="1675335"/>
            <a:ext cx="8596668" cy="3880773"/>
          </a:xfrm>
        </p:spPr>
        <p:txBody>
          <a:bodyPr/>
          <a:lstStyle/>
          <a:p>
            <a:r>
              <a:rPr lang="ru-RU" dirty="0"/>
              <a:t>Целевая </a:t>
            </a:r>
            <a:r>
              <a:rPr lang="ru-RU" dirty="0" smtClean="0"/>
              <a:t>аудитория - </a:t>
            </a:r>
            <a:r>
              <a:rPr lang="ru-RU" dirty="0"/>
              <a:t>п</a:t>
            </a:r>
            <a:r>
              <a:rPr lang="ru-RU" dirty="0" smtClean="0"/>
              <a:t>одростки</a:t>
            </a:r>
            <a:r>
              <a:rPr lang="ru-RU" dirty="0"/>
              <a:t>, родители, </a:t>
            </a:r>
            <a:r>
              <a:rPr lang="ru-RU" dirty="0" smtClean="0"/>
              <a:t>педагоги;</a:t>
            </a:r>
          </a:p>
          <a:p>
            <a:r>
              <a:rPr lang="ru-RU" dirty="0" smtClean="0"/>
              <a:t>Организаторы  </a:t>
            </a:r>
            <a:r>
              <a:rPr lang="ru-RU" dirty="0"/>
              <a:t>и социальные партнёры </a:t>
            </a:r>
            <a:r>
              <a:rPr lang="ru-RU" dirty="0" smtClean="0"/>
              <a:t>– УФСКН, КДН</a:t>
            </a:r>
            <a:r>
              <a:rPr lang="ru-RU" dirty="0"/>
              <a:t>, РОВД, Психологический центр «Калейдоскоп»,(г</a:t>
            </a:r>
            <a:r>
              <a:rPr lang="ru-RU" dirty="0" smtClean="0"/>
              <a:t>. Томск</a:t>
            </a:r>
            <a:r>
              <a:rPr lang="ru-RU" dirty="0"/>
              <a:t>), ОО «Молодёжный центр</a:t>
            </a:r>
            <a:r>
              <a:rPr lang="ru-RU" dirty="0" smtClean="0"/>
              <a:t>»;</a:t>
            </a:r>
            <a:endParaRPr lang="ru-RU" dirty="0"/>
          </a:p>
          <a:p>
            <a:r>
              <a:rPr lang="ru-RU" dirty="0" smtClean="0"/>
              <a:t>Результат - </a:t>
            </a:r>
            <a:r>
              <a:rPr lang="ru-RU" dirty="0"/>
              <a:t>и</a:t>
            </a:r>
            <a:r>
              <a:rPr lang="ru-RU" dirty="0" smtClean="0"/>
              <a:t>нформационные </a:t>
            </a:r>
            <a:r>
              <a:rPr lang="ru-RU" dirty="0"/>
              <a:t>материалы участникам и в </a:t>
            </a:r>
            <a:r>
              <a:rPr lang="ru-RU" dirty="0" smtClean="0"/>
              <a:t>ОУ.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3078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050" y="131928"/>
            <a:ext cx="8596668" cy="1320800"/>
          </a:xfrm>
        </p:spPr>
        <p:txBody>
          <a:bodyPr/>
          <a:lstStyle/>
          <a:p>
            <a:pPr algn="ctr"/>
            <a:r>
              <a:rPr lang="ru-RU" dirty="0"/>
              <a:t>Районный День </a:t>
            </a:r>
            <a:r>
              <a:rPr lang="ru-RU" dirty="0" smtClean="0"/>
              <a:t>волонтёра, </a:t>
            </a:r>
            <a:br>
              <a:rPr lang="ru-RU" dirty="0" smtClean="0"/>
            </a:br>
            <a:r>
              <a:rPr lang="ru-RU" dirty="0" smtClean="0"/>
              <a:t>01.03.2016 г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447" y="1573736"/>
            <a:ext cx="8596668" cy="3880773"/>
          </a:xfrm>
        </p:spPr>
        <p:txBody>
          <a:bodyPr/>
          <a:lstStyle/>
          <a:p>
            <a:r>
              <a:rPr lang="ru-RU" dirty="0"/>
              <a:t>Целевая аудитория - в</a:t>
            </a:r>
            <a:r>
              <a:rPr lang="ru-RU" dirty="0" smtClean="0"/>
              <a:t>олонтёрские </a:t>
            </a:r>
            <a:r>
              <a:rPr lang="ru-RU" dirty="0"/>
              <a:t>команды </a:t>
            </a:r>
            <a:r>
              <a:rPr lang="ru-RU" dirty="0" smtClean="0"/>
              <a:t>ОУ;</a:t>
            </a:r>
          </a:p>
          <a:p>
            <a:r>
              <a:rPr lang="ru-RU" dirty="0" smtClean="0"/>
              <a:t>Организаторы  </a:t>
            </a:r>
            <a:r>
              <a:rPr lang="ru-RU" dirty="0"/>
              <a:t>и социальные партнёры – «</a:t>
            </a:r>
            <a:r>
              <a:rPr lang="ru-RU" dirty="0" smtClean="0"/>
              <a:t>Сибирь-СПИД-Помощь», Департамент профобразования;</a:t>
            </a:r>
          </a:p>
          <a:p>
            <a:r>
              <a:rPr lang="ru-RU" dirty="0" smtClean="0"/>
              <a:t>Результат </a:t>
            </a:r>
            <a:r>
              <a:rPr lang="ru-RU" dirty="0"/>
              <a:t>- Дан старт новому этапу волонтёрского движения в </a:t>
            </a:r>
            <a:r>
              <a:rPr lang="ru-RU" dirty="0" smtClean="0"/>
              <a:t>районе.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77" b="-339"/>
          <a:stretch/>
        </p:blipFill>
        <p:spPr>
          <a:xfrm rot="21227755">
            <a:off x="653575" y="3282109"/>
            <a:ext cx="4093641" cy="2934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34" b="5767"/>
          <a:stretch/>
        </p:blipFill>
        <p:spPr>
          <a:xfrm rot="354191">
            <a:off x="4872960" y="3843689"/>
            <a:ext cx="4919539" cy="28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3915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0126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Интеллектуальная игра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Правильный выбор</a:t>
            </a:r>
            <a:r>
              <a:rPr lang="ru-RU" dirty="0" smtClean="0"/>
              <a:t>», </a:t>
            </a:r>
            <a:br>
              <a:rPr lang="ru-RU" dirty="0" smtClean="0"/>
            </a:br>
            <a:r>
              <a:rPr lang="ru-RU" dirty="0" smtClean="0"/>
              <a:t>01.03.2016 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561" y="1846690"/>
            <a:ext cx="8596668" cy="3880773"/>
          </a:xfrm>
        </p:spPr>
        <p:txBody>
          <a:bodyPr/>
          <a:lstStyle/>
          <a:p>
            <a:r>
              <a:rPr lang="ru-RU" dirty="0"/>
              <a:t>Целевая аудитория - Волонтёрские команды 8-9 </a:t>
            </a:r>
            <a:r>
              <a:rPr lang="ru-RU" dirty="0" smtClean="0"/>
              <a:t>классов;</a:t>
            </a:r>
          </a:p>
          <a:p>
            <a:r>
              <a:rPr lang="ru-RU" dirty="0" smtClean="0"/>
              <a:t>Организаторы  </a:t>
            </a:r>
            <a:r>
              <a:rPr lang="ru-RU" dirty="0"/>
              <a:t>и социальные партнёры – «Сибирь-СПИД-Помощь», </a:t>
            </a:r>
            <a:r>
              <a:rPr lang="ru-RU" dirty="0" smtClean="0"/>
              <a:t>УФСКН;</a:t>
            </a:r>
          </a:p>
          <a:p>
            <a:r>
              <a:rPr lang="ru-RU" dirty="0" smtClean="0"/>
              <a:t>Результат </a:t>
            </a:r>
            <a:r>
              <a:rPr lang="ru-RU" dirty="0"/>
              <a:t>- Проведение </a:t>
            </a:r>
            <a:r>
              <a:rPr lang="ru-RU" dirty="0" smtClean="0"/>
              <a:t>игры «Правильный </a:t>
            </a:r>
            <a:r>
              <a:rPr lang="ru-RU" dirty="0"/>
              <a:t>выбор» в своих ОУ района силами </a:t>
            </a:r>
            <a:r>
              <a:rPr lang="ru-RU" dirty="0" smtClean="0"/>
              <a:t>волонтёров.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626"/>
          <a:stretch/>
        </p:blipFill>
        <p:spPr>
          <a:xfrm rot="21155800">
            <a:off x="513561" y="3878014"/>
            <a:ext cx="4045813" cy="2287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543"/>
          <a:stretch/>
        </p:blipFill>
        <p:spPr>
          <a:xfrm rot="312374">
            <a:off x="4918016" y="3822237"/>
            <a:ext cx="4412508" cy="2351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4588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111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Мастер-класс «Равный-равному»</a:t>
            </a:r>
            <a:br>
              <a:rPr lang="ru-RU" dirty="0"/>
            </a:br>
            <a:r>
              <a:rPr lang="ru-RU" dirty="0"/>
              <a:t>(на районном  </a:t>
            </a:r>
            <a:r>
              <a:rPr lang="ru-RU" dirty="0" smtClean="0"/>
              <a:t>форуме «Россия-это </a:t>
            </a:r>
            <a:r>
              <a:rPr lang="ru-RU" dirty="0"/>
              <a:t>мы</a:t>
            </a:r>
            <a:r>
              <a:rPr lang="ru-RU" dirty="0" smtClean="0"/>
              <a:t>!») </a:t>
            </a:r>
            <a:br>
              <a:rPr lang="ru-RU" dirty="0" smtClean="0"/>
            </a:br>
            <a:r>
              <a:rPr lang="ru-RU" dirty="0" smtClean="0"/>
              <a:t>07.04.2016 г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Целевая аудитория - Подростки </a:t>
            </a:r>
            <a:r>
              <a:rPr lang="ru-RU" dirty="0" smtClean="0"/>
              <a:t>ОУ;</a:t>
            </a:r>
            <a:endParaRPr lang="ru-RU" dirty="0"/>
          </a:p>
          <a:p>
            <a:r>
              <a:rPr lang="ru-RU" dirty="0"/>
              <a:t>Организаторы  и социальные партнёры – Волонтёры </a:t>
            </a:r>
            <a:r>
              <a:rPr lang="ru-RU" dirty="0" err="1"/>
              <a:t>ЦКиД</a:t>
            </a:r>
            <a:r>
              <a:rPr lang="ru-RU" dirty="0"/>
              <a:t> «Позитив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Результат </a:t>
            </a:r>
            <a:r>
              <a:rPr lang="ru-RU" dirty="0"/>
              <a:t>- Проведение флэш-моба по ЗОЖ в своих </a:t>
            </a:r>
            <a:r>
              <a:rPr lang="ru-RU" dirty="0" smtClean="0"/>
              <a:t>ОУ.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300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198</TotalTime>
  <Words>720</Words>
  <Application>Microsoft Office PowerPoint</Application>
  <PresentationFormat>Произвольный</PresentationFormat>
  <Paragraphs>75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Грань</vt:lpstr>
      <vt:lpstr>Информация о проделанной работе в области профилактики правонарушений и опасных зависимостей в подростково-молодежной среде  (за период с декабря 2015 г. по февраль 2017 г.)</vt:lpstr>
      <vt:lpstr> В Районном центре культуры и досуга с 1 марта 2016 г. начала работать координационная площадка по пропаганде здорового образа жизни и развитию волонтерского движения.  Утверждён  план работы по профилактике опасных зависимостей в подростково - молодёжной среде, пропаганде здорового образа жизни и организации волонтёрского движения</vt:lpstr>
      <vt:lpstr>Слайд 3</vt:lpstr>
      <vt:lpstr>Слайд 4</vt:lpstr>
      <vt:lpstr>Постоянные социальные партнёры и консультанты (г.Томск) </vt:lpstr>
      <vt:lpstr>Районный кинофорум  «Знать. Предупредить. Жить»,  15-17.12.2015 г.</vt:lpstr>
      <vt:lpstr>Районный День волонтёра,  01.03.2016 г.</vt:lpstr>
      <vt:lpstr>Интеллектуальная игра  «Правильный выбор»,  01.03.2016 г.</vt:lpstr>
      <vt:lpstr>Мастер-класс «Равный-равному» (на районном  форуме «Россия-это мы!»)  07.04.2016 г.</vt:lpstr>
      <vt:lpstr>Областной конкурс  «Молодёжь в действии. Фаза 2» Интеллектуальный флэш-моб (викторина)  Апрель 2016 г. </vt:lpstr>
      <vt:lpstr>Районная встреча волонтёров  «Основы волонтёрской работы»  27.04.2016 г.</vt:lpstr>
      <vt:lpstr>Районная единая акция  «PROотказ от курения» (во всех сёлах) 31.05.2016 г.</vt:lpstr>
      <vt:lpstr>Районный молодёжный фестиваль  «АРТ-КОНТАКТ»  11.06.2016г.</vt:lpstr>
      <vt:lpstr>«О!ЗДОРОВительная площадка»  на празднике Дня молодёжи  26.06.2016 г.</vt:lpstr>
      <vt:lpstr>Районный день волонтёра Интерактивная выставка «Только так!» 04.10.2016 г. </vt:lpstr>
      <vt:lpstr>Районное родительское собрание  «Сила родительского слова»  (в рамках акции «Родительский урок») 27.10.2016 г.</vt:lpstr>
      <vt:lpstr>Районная «Правовая кругосветка»  (в рамках акции «Школа правовых знаний») 15.11.2016 г.</vt:lpstr>
      <vt:lpstr>Районный конкурс  волонтёрских команд  06.12.2016 г.</vt:lpstr>
      <vt:lpstr>Районная благотворительная акция  «Твори добро»  (сбор средств Бетенековой Даше) 20.12.2016 г.</vt:lpstr>
      <vt:lpstr>Молодёжная концертная программа «Молодость! Драйв! Позитив!»  (в рамках акции «Думай ДО, а не после») 25.02.2017 г.</vt:lpstr>
      <vt:lpstr>Выездной день профилактики  «Думай ДО, а не после»  21.02.2017г.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Координационная площадка по пропаганде здорового образа жизни и развитию волонтерского движения в Кожевниковском районе   (начала активно работать по плану с 1 марта 2016 г.   в Районном Центре культуры и досуга) </dc:title>
  <dc:creator>Анастасия Миронова</dc:creator>
  <cp:lastModifiedBy>User</cp:lastModifiedBy>
  <cp:revision>20</cp:revision>
  <dcterms:created xsi:type="dcterms:W3CDTF">2017-04-02T14:08:53Z</dcterms:created>
  <dcterms:modified xsi:type="dcterms:W3CDTF">2017-04-03T01:39:13Z</dcterms:modified>
</cp:coreProperties>
</file>